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23.gif" ContentType="image/gif"/>
  <Override PartName="/ppt/media/image24.gif" ContentType="image/gif"/>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9" r:id="rId5"/>
    <p:sldMasterId id="2147483908" r:id="rId6"/>
  </p:sldMasterIdLst>
  <p:notesMasterIdLst>
    <p:notesMasterId r:id="rId62"/>
  </p:notesMasterIdLst>
  <p:handoutMasterIdLst>
    <p:handoutMasterId r:id="rId63"/>
  </p:handoutMasterIdLst>
  <p:sldIdLst>
    <p:sldId id="330" r:id="rId7"/>
    <p:sldId id="331" r:id="rId8"/>
    <p:sldId id="332" r:id="rId9"/>
    <p:sldId id="333" r:id="rId10"/>
    <p:sldId id="334" r:id="rId11"/>
    <p:sldId id="335" r:id="rId12"/>
    <p:sldId id="281" r:id="rId13"/>
    <p:sldId id="336" r:id="rId14"/>
    <p:sldId id="338" r:id="rId15"/>
    <p:sldId id="282" r:id="rId16"/>
    <p:sldId id="283" r:id="rId17"/>
    <p:sldId id="284" r:id="rId18"/>
    <p:sldId id="285" r:id="rId19"/>
    <p:sldId id="286" r:id="rId20"/>
    <p:sldId id="287" r:id="rId21"/>
    <p:sldId id="288" r:id="rId22"/>
    <p:sldId id="340"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28" r:id="rId39"/>
    <p:sldId id="305" r:id="rId40"/>
    <p:sldId id="306" r:id="rId41"/>
    <p:sldId id="307" r:id="rId42"/>
    <p:sldId id="329" r:id="rId43"/>
    <p:sldId id="309" r:id="rId44"/>
    <p:sldId id="310" r:id="rId45"/>
    <p:sldId id="311" r:id="rId46"/>
    <p:sldId id="312" r:id="rId47"/>
    <p:sldId id="313" r:id="rId48"/>
    <p:sldId id="314" r:id="rId49"/>
    <p:sldId id="315" r:id="rId50"/>
    <p:sldId id="327" r:id="rId51"/>
    <p:sldId id="317" r:id="rId52"/>
    <p:sldId id="318" r:id="rId53"/>
    <p:sldId id="319" r:id="rId54"/>
    <p:sldId id="320" r:id="rId55"/>
    <p:sldId id="321" r:id="rId56"/>
    <p:sldId id="322" r:id="rId57"/>
    <p:sldId id="323" r:id="rId58"/>
    <p:sldId id="326" r:id="rId59"/>
    <p:sldId id="325" r:id="rId60"/>
    <p:sldId id="269" r:id="rId61"/>
  </p:sldIdLst>
  <p:sldSz cx="9144000" cy="5715000" type="screen16x1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6A3"/>
    <a:srgbClr val="FF9933"/>
    <a:srgbClr val="1F497D"/>
    <a:srgbClr val="147A5F"/>
    <a:srgbClr val="1DFFC9"/>
    <a:srgbClr val="69FFC6"/>
    <a:srgbClr val="8E3600"/>
    <a:srgbClr val="FF8D69"/>
    <a:srgbClr val="5B2B11"/>
    <a:srgbClr val="E55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82657" autoAdjust="0"/>
  </p:normalViewPr>
  <p:slideViewPr>
    <p:cSldViewPr>
      <p:cViewPr varScale="1">
        <p:scale>
          <a:sx n="103" d="100"/>
          <a:sy n="103" d="100"/>
        </p:scale>
        <p:origin x="-1184" y="-104"/>
      </p:cViewPr>
      <p:guideLst>
        <p:guide orient="horz" pos="120"/>
        <p:guide orient="horz" pos="746"/>
        <p:guide orient="horz" pos="1237"/>
        <p:guide orient="horz" pos="1000"/>
        <p:guide orient="horz" pos="2280"/>
        <p:guide orient="horz" pos="3248"/>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notesMaster" Target="notesMasters/notes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39E01-B528-4E49-A8D2-6AEF4D276C02}"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2FA2FD22-3F64-A446-8B74-FF0C6028F7C3}">
      <dgm:prSet phldrT="[Text]"/>
      <dgm:spPr/>
      <dgm:t>
        <a:bodyPr/>
        <a:lstStyle/>
        <a:p>
          <a:r>
            <a:rPr lang="en-US" dirty="0" smtClean="0"/>
            <a:t>HTML5 Concepts</a:t>
          </a:r>
          <a:endParaRPr lang="en-US" dirty="0"/>
        </a:p>
      </dgm:t>
    </dgm:pt>
    <dgm:pt modelId="{B97145C0-7682-9D40-B0CF-E41DB3732166}" type="parTrans" cxnId="{4116EA73-1EC6-0446-B575-2C1CB92A6125}">
      <dgm:prSet/>
      <dgm:spPr/>
      <dgm:t>
        <a:bodyPr/>
        <a:lstStyle/>
        <a:p>
          <a:endParaRPr lang="en-US"/>
        </a:p>
      </dgm:t>
    </dgm:pt>
    <dgm:pt modelId="{916069DA-2407-AF40-8CDC-E44221DEFBA7}" type="sibTrans" cxnId="{4116EA73-1EC6-0446-B575-2C1CB92A6125}">
      <dgm:prSet/>
      <dgm:spPr/>
      <dgm:t>
        <a:bodyPr/>
        <a:lstStyle/>
        <a:p>
          <a:endParaRPr lang="en-US"/>
        </a:p>
      </dgm:t>
    </dgm:pt>
    <dgm:pt modelId="{0E79B54C-2B89-3845-A90F-8CC7AD478769}">
      <dgm:prSet phldrT="[Text]"/>
      <dgm:spPr/>
      <dgm:t>
        <a:bodyPr/>
        <a:lstStyle/>
        <a:p>
          <a:r>
            <a:rPr lang="en-US" dirty="0" smtClean="0"/>
            <a:t>HTML5</a:t>
          </a:r>
        </a:p>
        <a:p>
          <a:r>
            <a:rPr lang="en-US" dirty="0" smtClean="0"/>
            <a:t>Lab</a:t>
          </a:r>
          <a:endParaRPr lang="en-US" dirty="0"/>
        </a:p>
      </dgm:t>
    </dgm:pt>
    <dgm:pt modelId="{CA8538A2-7493-5C41-B98A-CD92569D23B1}" type="parTrans" cxnId="{50BF04A4-810F-9E4F-8561-15C3D48920FD}">
      <dgm:prSet/>
      <dgm:spPr/>
      <dgm:t>
        <a:bodyPr/>
        <a:lstStyle/>
        <a:p>
          <a:endParaRPr lang="en-US"/>
        </a:p>
      </dgm:t>
    </dgm:pt>
    <dgm:pt modelId="{C6157770-45CB-4B42-BE8C-8FB1FF5F8CF1}" type="sibTrans" cxnId="{50BF04A4-810F-9E4F-8561-15C3D48920FD}">
      <dgm:prSet/>
      <dgm:spPr/>
      <dgm:t>
        <a:bodyPr/>
        <a:lstStyle/>
        <a:p>
          <a:endParaRPr lang="en-US"/>
        </a:p>
      </dgm:t>
    </dgm:pt>
    <dgm:pt modelId="{E230B1B3-045F-ED43-9800-294573285064}">
      <dgm:prSet phldrT="[Text]"/>
      <dgm:spPr/>
      <dgm:t>
        <a:bodyPr/>
        <a:lstStyle/>
        <a:p>
          <a:r>
            <a:rPr lang="en-US" dirty="0" smtClean="0"/>
            <a:t>CSS3 Concepts</a:t>
          </a:r>
          <a:endParaRPr lang="en-US" dirty="0"/>
        </a:p>
      </dgm:t>
    </dgm:pt>
    <dgm:pt modelId="{2FA956F5-C249-FB42-BFEC-BB0C78ECC8A5}" type="parTrans" cxnId="{C7CD9E93-2363-6348-A0A8-7FB82306665C}">
      <dgm:prSet/>
      <dgm:spPr/>
      <dgm:t>
        <a:bodyPr/>
        <a:lstStyle/>
        <a:p>
          <a:endParaRPr lang="en-US"/>
        </a:p>
      </dgm:t>
    </dgm:pt>
    <dgm:pt modelId="{4C510007-63F1-E64F-BEB4-A9E3641493B6}" type="sibTrans" cxnId="{C7CD9E93-2363-6348-A0A8-7FB82306665C}">
      <dgm:prSet/>
      <dgm:spPr/>
      <dgm:t>
        <a:bodyPr/>
        <a:lstStyle/>
        <a:p>
          <a:endParaRPr lang="en-US"/>
        </a:p>
      </dgm:t>
    </dgm:pt>
    <dgm:pt modelId="{290D1266-EA4F-9848-ADCD-A3E21B1A905A}">
      <dgm:prSet phldrT="[Text]"/>
      <dgm:spPr/>
      <dgm:t>
        <a:bodyPr/>
        <a:lstStyle/>
        <a:p>
          <a:r>
            <a:rPr lang="en-US" dirty="0" smtClean="0"/>
            <a:t>CSS3</a:t>
          </a:r>
        </a:p>
        <a:p>
          <a:r>
            <a:rPr lang="en-US" dirty="0" smtClean="0"/>
            <a:t>Lab</a:t>
          </a:r>
          <a:endParaRPr lang="en-US" dirty="0"/>
        </a:p>
      </dgm:t>
    </dgm:pt>
    <dgm:pt modelId="{32482024-C5FD-F04E-A71A-7FB92997F518}" type="parTrans" cxnId="{E3770CBB-0B2D-934F-8950-56B66FB4E135}">
      <dgm:prSet/>
      <dgm:spPr/>
      <dgm:t>
        <a:bodyPr/>
        <a:lstStyle/>
        <a:p>
          <a:endParaRPr lang="en-US"/>
        </a:p>
      </dgm:t>
    </dgm:pt>
    <dgm:pt modelId="{6B0A1147-B06F-ED40-B052-7A25F8416769}" type="sibTrans" cxnId="{E3770CBB-0B2D-934F-8950-56B66FB4E135}">
      <dgm:prSet/>
      <dgm:spPr/>
      <dgm:t>
        <a:bodyPr/>
        <a:lstStyle/>
        <a:p>
          <a:endParaRPr lang="en-US"/>
        </a:p>
      </dgm:t>
    </dgm:pt>
    <dgm:pt modelId="{A076434F-0147-2D4F-837A-5BA2FD453940}">
      <dgm:prSet phldrT="[Text]"/>
      <dgm:spPr/>
      <dgm:t>
        <a:bodyPr/>
        <a:lstStyle/>
        <a:p>
          <a:r>
            <a:rPr lang="en-US" dirty="0" smtClean="0"/>
            <a:t>JavaScript Concepts</a:t>
          </a:r>
          <a:endParaRPr lang="en-US" dirty="0"/>
        </a:p>
      </dgm:t>
    </dgm:pt>
    <dgm:pt modelId="{52DC2B28-AF53-D341-A10E-CC5F4A33D79C}" type="parTrans" cxnId="{6E27153A-EAE1-7A4D-A1DD-C6EC9470D9B8}">
      <dgm:prSet/>
      <dgm:spPr/>
      <dgm:t>
        <a:bodyPr/>
        <a:lstStyle/>
        <a:p>
          <a:endParaRPr lang="en-US"/>
        </a:p>
      </dgm:t>
    </dgm:pt>
    <dgm:pt modelId="{AEDC4CCB-434C-9C44-BC7C-92C2E27A119D}" type="sibTrans" cxnId="{6E27153A-EAE1-7A4D-A1DD-C6EC9470D9B8}">
      <dgm:prSet/>
      <dgm:spPr/>
      <dgm:t>
        <a:bodyPr/>
        <a:lstStyle/>
        <a:p>
          <a:endParaRPr lang="en-US"/>
        </a:p>
      </dgm:t>
    </dgm:pt>
    <dgm:pt modelId="{4CB3675B-683E-044A-A5F1-C2B9453595B1}">
      <dgm:prSet phldrT="[Text]"/>
      <dgm:spPr/>
      <dgm:t>
        <a:bodyPr/>
        <a:lstStyle/>
        <a:p>
          <a:r>
            <a:rPr lang="en-US" dirty="0" smtClean="0"/>
            <a:t>JavaScript</a:t>
          </a:r>
        </a:p>
        <a:p>
          <a:r>
            <a:rPr lang="en-US" dirty="0" smtClean="0"/>
            <a:t>Lab</a:t>
          </a:r>
          <a:endParaRPr lang="en-US" dirty="0"/>
        </a:p>
      </dgm:t>
    </dgm:pt>
    <dgm:pt modelId="{4630B0BD-9425-F44F-988F-E78D55C0A239}" type="parTrans" cxnId="{325C6D68-D2C8-824D-BC7B-5AD576645C27}">
      <dgm:prSet/>
      <dgm:spPr/>
      <dgm:t>
        <a:bodyPr/>
        <a:lstStyle/>
        <a:p>
          <a:endParaRPr lang="en-US"/>
        </a:p>
      </dgm:t>
    </dgm:pt>
    <dgm:pt modelId="{08266005-4F9D-8449-A2D5-A518E25860B7}" type="sibTrans" cxnId="{325C6D68-D2C8-824D-BC7B-5AD576645C27}">
      <dgm:prSet/>
      <dgm:spPr/>
      <dgm:t>
        <a:bodyPr/>
        <a:lstStyle/>
        <a:p>
          <a:endParaRPr lang="en-US"/>
        </a:p>
      </dgm:t>
    </dgm:pt>
    <dgm:pt modelId="{DF3E63A4-6E6A-DC4C-A931-4C055986E30F}">
      <dgm:prSet phldrT="[Text]"/>
      <dgm:spPr/>
      <dgm:t>
        <a:bodyPr/>
        <a:lstStyle/>
        <a:p>
          <a:r>
            <a:rPr lang="en-US" dirty="0" smtClean="0"/>
            <a:t>HTML5 Bleeding Edge Goodness</a:t>
          </a:r>
          <a:endParaRPr lang="en-US" dirty="0"/>
        </a:p>
      </dgm:t>
    </dgm:pt>
    <dgm:pt modelId="{2CB72B1D-C98A-DE41-9C43-94EC1C1E2248}" type="parTrans" cxnId="{BDFEE63C-C736-F241-9469-8267A6721C09}">
      <dgm:prSet/>
      <dgm:spPr/>
      <dgm:t>
        <a:bodyPr/>
        <a:lstStyle/>
        <a:p>
          <a:endParaRPr lang="en-US"/>
        </a:p>
      </dgm:t>
    </dgm:pt>
    <dgm:pt modelId="{74FD50D6-CA68-9B4B-B79F-83FD321FDD97}" type="sibTrans" cxnId="{BDFEE63C-C736-F241-9469-8267A6721C09}">
      <dgm:prSet/>
      <dgm:spPr/>
      <dgm:t>
        <a:bodyPr/>
        <a:lstStyle/>
        <a:p>
          <a:endParaRPr lang="en-US"/>
        </a:p>
      </dgm:t>
    </dgm:pt>
    <dgm:pt modelId="{64CD7D7B-A440-6443-B2FA-4E7E7CB309AE}">
      <dgm:prSet phldrT="[Text]"/>
      <dgm:spPr/>
      <dgm:t>
        <a:bodyPr/>
        <a:lstStyle/>
        <a:p>
          <a:r>
            <a:rPr lang="en-US" dirty="0" smtClean="0"/>
            <a:t>Build It</a:t>
          </a:r>
          <a:endParaRPr lang="en-US" dirty="0"/>
        </a:p>
      </dgm:t>
    </dgm:pt>
    <dgm:pt modelId="{4F6EEC34-F9E8-0042-9AE2-671F303820D2}" type="parTrans" cxnId="{5E0D3022-7FA5-8F48-837C-2768FC707EC9}">
      <dgm:prSet/>
      <dgm:spPr/>
      <dgm:t>
        <a:bodyPr/>
        <a:lstStyle/>
        <a:p>
          <a:endParaRPr lang="en-US"/>
        </a:p>
      </dgm:t>
    </dgm:pt>
    <dgm:pt modelId="{A2394439-A6A6-D741-A5D6-B6C1D9243DC0}" type="sibTrans" cxnId="{5E0D3022-7FA5-8F48-837C-2768FC707EC9}">
      <dgm:prSet/>
      <dgm:spPr/>
      <dgm:t>
        <a:bodyPr/>
        <a:lstStyle/>
        <a:p>
          <a:endParaRPr lang="en-US"/>
        </a:p>
      </dgm:t>
    </dgm:pt>
    <dgm:pt modelId="{C1C27733-19C7-1C4A-B2BE-9DA0576F8F1F}" type="pres">
      <dgm:prSet presAssocID="{00839E01-B528-4E49-A8D2-6AEF4D276C02}" presName="CompostProcess" presStyleCnt="0">
        <dgm:presLayoutVars>
          <dgm:dir/>
          <dgm:resizeHandles val="exact"/>
        </dgm:presLayoutVars>
      </dgm:prSet>
      <dgm:spPr/>
      <dgm:t>
        <a:bodyPr/>
        <a:lstStyle/>
        <a:p>
          <a:endParaRPr lang="en-US"/>
        </a:p>
      </dgm:t>
    </dgm:pt>
    <dgm:pt modelId="{DA39C1EE-7878-D543-A706-E5B9C60AF142}" type="pres">
      <dgm:prSet presAssocID="{00839E01-B528-4E49-A8D2-6AEF4D276C02}" presName="arrow" presStyleLbl="bgShp" presStyleIdx="0" presStyleCnt="1"/>
      <dgm:spPr/>
    </dgm:pt>
    <dgm:pt modelId="{DA97AD17-A055-8E49-AB20-2C0A9DEEC303}" type="pres">
      <dgm:prSet presAssocID="{00839E01-B528-4E49-A8D2-6AEF4D276C02}" presName="linearProcess" presStyleCnt="0"/>
      <dgm:spPr/>
    </dgm:pt>
    <dgm:pt modelId="{6381F55F-D9F4-5348-996A-99EABC9EA840}" type="pres">
      <dgm:prSet presAssocID="{2FA2FD22-3F64-A446-8B74-FF0C6028F7C3}" presName="textNode" presStyleLbl="node1" presStyleIdx="0" presStyleCnt="8">
        <dgm:presLayoutVars>
          <dgm:bulletEnabled val="1"/>
        </dgm:presLayoutVars>
      </dgm:prSet>
      <dgm:spPr/>
      <dgm:t>
        <a:bodyPr/>
        <a:lstStyle/>
        <a:p>
          <a:endParaRPr lang="en-US"/>
        </a:p>
      </dgm:t>
    </dgm:pt>
    <dgm:pt modelId="{761A5A70-FB89-A94C-884D-733EB0BFA233}" type="pres">
      <dgm:prSet presAssocID="{916069DA-2407-AF40-8CDC-E44221DEFBA7}" presName="sibTrans" presStyleCnt="0"/>
      <dgm:spPr/>
    </dgm:pt>
    <dgm:pt modelId="{B38BC470-158E-E240-8E1D-270AF8C69827}" type="pres">
      <dgm:prSet presAssocID="{0E79B54C-2B89-3845-A90F-8CC7AD478769}" presName="textNode" presStyleLbl="node1" presStyleIdx="1" presStyleCnt="8">
        <dgm:presLayoutVars>
          <dgm:bulletEnabled val="1"/>
        </dgm:presLayoutVars>
      </dgm:prSet>
      <dgm:spPr/>
      <dgm:t>
        <a:bodyPr/>
        <a:lstStyle/>
        <a:p>
          <a:endParaRPr lang="en-US"/>
        </a:p>
      </dgm:t>
    </dgm:pt>
    <dgm:pt modelId="{7C1A84F2-0C74-D444-BC6D-DB97C5A90B1E}" type="pres">
      <dgm:prSet presAssocID="{C6157770-45CB-4B42-BE8C-8FB1FF5F8CF1}" presName="sibTrans" presStyleCnt="0"/>
      <dgm:spPr/>
    </dgm:pt>
    <dgm:pt modelId="{53F4B8B5-8517-D041-BF63-3E71BA652773}" type="pres">
      <dgm:prSet presAssocID="{E230B1B3-045F-ED43-9800-294573285064}" presName="textNode" presStyleLbl="node1" presStyleIdx="2" presStyleCnt="8">
        <dgm:presLayoutVars>
          <dgm:bulletEnabled val="1"/>
        </dgm:presLayoutVars>
      </dgm:prSet>
      <dgm:spPr/>
      <dgm:t>
        <a:bodyPr/>
        <a:lstStyle/>
        <a:p>
          <a:endParaRPr lang="en-US"/>
        </a:p>
      </dgm:t>
    </dgm:pt>
    <dgm:pt modelId="{4BAADCD0-40E6-1647-A23A-B554D482C539}" type="pres">
      <dgm:prSet presAssocID="{4C510007-63F1-E64F-BEB4-A9E3641493B6}" presName="sibTrans" presStyleCnt="0"/>
      <dgm:spPr/>
    </dgm:pt>
    <dgm:pt modelId="{9B2A732D-F160-4C45-BCD6-D0542527DA1E}" type="pres">
      <dgm:prSet presAssocID="{290D1266-EA4F-9848-ADCD-A3E21B1A905A}" presName="textNode" presStyleLbl="node1" presStyleIdx="3" presStyleCnt="8">
        <dgm:presLayoutVars>
          <dgm:bulletEnabled val="1"/>
        </dgm:presLayoutVars>
      </dgm:prSet>
      <dgm:spPr/>
      <dgm:t>
        <a:bodyPr/>
        <a:lstStyle/>
        <a:p>
          <a:endParaRPr lang="en-US"/>
        </a:p>
      </dgm:t>
    </dgm:pt>
    <dgm:pt modelId="{CA1E36EB-0BCE-6C47-BBC5-0D4040E81265}" type="pres">
      <dgm:prSet presAssocID="{6B0A1147-B06F-ED40-B052-7A25F8416769}" presName="sibTrans" presStyleCnt="0"/>
      <dgm:spPr/>
    </dgm:pt>
    <dgm:pt modelId="{893FB1B7-B872-1A46-964F-57340001E0C1}" type="pres">
      <dgm:prSet presAssocID="{A076434F-0147-2D4F-837A-5BA2FD453940}" presName="textNode" presStyleLbl="node1" presStyleIdx="4" presStyleCnt="8">
        <dgm:presLayoutVars>
          <dgm:bulletEnabled val="1"/>
        </dgm:presLayoutVars>
      </dgm:prSet>
      <dgm:spPr/>
      <dgm:t>
        <a:bodyPr/>
        <a:lstStyle/>
        <a:p>
          <a:endParaRPr lang="en-US"/>
        </a:p>
      </dgm:t>
    </dgm:pt>
    <dgm:pt modelId="{8C86FF31-C0DA-5048-875A-FF675982F667}" type="pres">
      <dgm:prSet presAssocID="{AEDC4CCB-434C-9C44-BC7C-92C2E27A119D}" presName="sibTrans" presStyleCnt="0"/>
      <dgm:spPr/>
    </dgm:pt>
    <dgm:pt modelId="{494EC287-9535-D845-B48D-AA9D2BC108F3}" type="pres">
      <dgm:prSet presAssocID="{4CB3675B-683E-044A-A5F1-C2B9453595B1}" presName="textNode" presStyleLbl="node1" presStyleIdx="5" presStyleCnt="8">
        <dgm:presLayoutVars>
          <dgm:bulletEnabled val="1"/>
        </dgm:presLayoutVars>
      </dgm:prSet>
      <dgm:spPr/>
      <dgm:t>
        <a:bodyPr/>
        <a:lstStyle/>
        <a:p>
          <a:endParaRPr lang="en-US"/>
        </a:p>
      </dgm:t>
    </dgm:pt>
    <dgm:pt modelId="{6DD8CBAE-3FC5-8A41-BCF4-DAB7981697DB}" type="pres">
      <dgm:prSet presAssocID="{08266005-4F9D-8449-A2D5-A518E25860B7}" presName="sibTrans" presStyleCnt="0"/>
      <dgm:spPr/>
    </dgm:pt>
    <dgm:pt modelId="{AEA1221E-ADFC-9B4E-BF36-668035B4EA99}" type="pres">
      <dgm:prSet presAssocID="{DF3E63A4-6E6A-DC4C-A931-4C055986E30F}" presName="textNode" presStyleLbl="node1" presStyleIdx="6" presStyleCnt="8">
        <dgm:presLayoutVars>
          <dgm:bulletEnabled val="1"/>
        </dgm:presLayoutVars>
      </dgm:prSet>
      <dgm:spPr/>
      <dgm:t>
        <a:bodyPr/>
        <a:lstStyle/>
        <a:p>
          <a:endParaRPr lang="en-US"/>
        </a:p>
      </dgm:t>
    </dgm:pt>
    <dgm:pt modelId="{C7AA1113-C780-B247-80C0-E89547C6C60E}" type="pres">
      <dgm:prSet presAssocID="{74FD50D6-CA68-9B4B-B79F-83FD321FDD97}" presName="sibTrans" presStyleCnt="0"/>
      <dgm:spPr/>
    </dgm:pt>
    <dgm:pt modelId="{A302664E-1719-A349-8013-005BDC9B9D78}" type="pres">
      <dgm:prSet presAssocID="{64CD7D7B-A440-6443-B2FA-4E7E7CB309AE}" presName="textNode" presStyleLbl="node1" presStyleIdx="7" presStyleCnt="8">
        <dgm:presLayoutVars>
          <dgm:bulletEnabled val="1"/>
        </dgm:presLayoutVars>
      </dgm:prSet>
      <dgm:spPr/>
      <dgm:t>
        <a:bodyPr/>
        <a:lstStyle/>
        <a:p>
          <a:endParaRPr lang="en-US"/>
        </a:p>
      </dgm:t>
    </dgm:pt>
  </dgm:ptLst>
  <dgm:cxnLst>
    <dgm:cxn modelId="{4116EA73-1EC6-0446-B575-2C1CB92A6125}" srcId="{00839E01-B528-4E49-A8D2-6AEF4D276C02}" destId="{2FA2FD22-3F64-A446-8B74-FF0C6028F7C3}" srcOrd="0" destOrd="0" parTransId="{B97145C0-7682-9D40-B0CF-E41DB3732166}" sibTransId="{916069DA-2407-AF40-8CDC-E44221DEFBA7}"/>
    <dgm:cxn modelId="{E3770CBB-0B2D-934F-8950-56B66FB4E135}" srcId="{00839E01-B528-4E49-A8D2-6AEF4D276C02}" destId="{290D1266-EA4F-9848-ADCD-A3E21B1A905A}" srcOrd="3" destOrd="0" parTransId="{32482024-C5FD-F04E-A71A-7FB92997F518}" sibTransId="{6B0A1147-B06F-ED40-B052-7A25F8416769}"/>
    <dgm:cxn modelId="{C7CD9E93-2363-6348-A0A8-7FB82306665C}" srcId="{00839E01-B528-4E49-A8D2-6AEF4D276C02}" destId="{E230B1B3-045F-ED43-9800-294573285064}" srcOrd="2" destOrd="0" parTransId="{2FA956F5-C249-FB42-BFEC-BB0C78ECC8A5}" sibTransId="{4C510007-63F1-E64F-BEB4-A9E3641493B6}"/>
    <dgm:cxn modelId="{A2898EA2-7D5C-8441-B5CF-4F1E9DC7B9F0}" type="presOf" srcId="{DF3E63A4-6E6A-DC4C-A931-4C055986E30F}" destId="{AEA1221E-ADFC-9B4E-BF36-668035B4EA99}" srcOrd="0" destOrd="0" presId="urn:microsoft.com/office/officeart/2005/8/layout/hProcess9"/>
    <dgm:cxn modelId="{6E27153A-EAE1-7A4D-A1DD-C6EC9470D9B8}" srcId="{00839E01-B528-4E49-A8D2-6AEF4D276C02}" destId="{A076434F-0147-2D4F-837A-5BA2FD453940}" srcOrd="4" destOrd="0" parTransId="{52DC2B28-AF53-D341-A10E-CC5F4A33D79C}" sibTransId="{AEDC4CCB-434C-9C44-BC7C-92C2E27A119D}"/>
    <dgm:cxn modelId="{10C532C2-0431-2748-9F6E-B8D3AE7707E4}" type="presOf" srcId="{2FA2FD22-3F64-A446-8B74-FF0C6028F7C3}" destId="{6381F55F-D9F4-5348-996A-99EABC9EA840}" srcOrd="0" destOrd="0" presId="urn:microsoft.com/office/officeart/2005/8/layout/hProcess9"/>
    <dgm:cxn modelId="{1671038E-3ED0-BD45-80FA-C3A5125E42BB}" type="presOf" srcId="{64CD7D7B-A440-6443-B2FA-4E7E7CB309AE}" destId="{A302664E-1719-A349-8013-005BDC9B9D78}" srcOrd="0" destOrd="0" presId="urn:microsoft.com/office/officeart/2005/8/layout/hProcess9"/>
    <dgm:cxn modelId="{325C6D68-D2C8-824D-BC7B-5AD576645C27}" srcId="{00839E01-B528-4E49-A8D2-6AEF4D276C02}" destId="{4CB3675B-683E-044A-A5F1-C2B9453595B1}" srcOrd="5" destOrd="0" parTransId="{4630B0BD-9425-F44F-988F-E78D55C0A239}" sibTransId="{08266005-4F9D-8449-A2D5-A518E25860B7}"/>
    <dgm:cxn modelId="{21ACBCE5-D7DB-314A-8C25-850ED5C95F0E}" type="presOf" srcId="{00839E01-B528-4E49-A8D2-6AEF4D276C02}" destId="{C1C27733-19C7-1C4A-B2BE-9DA0576F8F1F}" srcOrd="0" destOrd="0" presId="urn:microsoft.com/office/officeart/2005/8/layout/hProcess9"/>
    <dgm:cxn modelId="{6513D37F-2C10-6941-91A1-989535836B96}" type="presOf" srcId="{A076434F-0147-2D4F-837A-5BA2FD453940}" destId="{893FB1B7-B872-1A46-964F-57340001E0C1}" srcOrd="0" destOrd="0" presId="urn:microsoft.com/office/officeart/2005/8/layout/hProcess9"/>
    <dgm:cxn modelId="{CCC59E3B-6F80-4447-8757-8066F2CCDA2E}" type="presOf" srcId="{E230B1B3-045F-ED43-9800-294573285064}" destId="{53F4B8B5-8517-D041-BF63-3E71BA652773}" srcOrd="0" destOrd="0" presId="urn:microsoft.com/office/officeart/2005/8/layout/hProcess9"/>
    <dgm:cxn modelId="{5E0D3022-7FA5-8F48-837C-2768FC707EC9}" srcId="{00839E01-B528-4E49-A8D2-6AEF4D276C02}" destId="{64CD7D7B-A440-6443-B2FA-4E7E7CB309AE}" srcOrd="7" destOrd="0" parTransId="{4F6EEC34-F9E8-0042-9AE2-671F303820D2}" sibTransId="{A2394439-A6A6-D741-A5D6-B6C1D9243DC0}"/>
    <dgm:cxn modelId="{C7412556-F65D-D648-827E-17C26C22BD65}" type="presOf" srcId="{0E79B54C-2B89-3845-A90F-8CC7AD478769}" destId="{B38BC470-158E-E240-8E1D-270AF8C69827}" srcOrd="0" destOrd="0" presId="urn:microsoft.com/office/officeart/2005/8/layout/hProcess9"/>
    <dgm:cxn modelId="{80550822-A002-064F-9FA8-F433CBA570DE}" type="presOf" srcId="{4CB3675B-683E-044A-A5F1-C2B9453595B1}" destId="{494EC287-9535-D845-B48D-AA9D2BC108F3}" srcOrd="0" destOrd="0" presId="urn:microsoft.com/office/officeart/2005/8/layout/hProcess9"/>
    <dgm:cxn modelId="{BDFEE63C-C736-F241-9469-8267A6721C09}" srcId="{00839E01-B528-4E49-A8D2-6AEF4D276C02}" destId="{DF3E63A4-6E6A-DC4C-A931-4C055986E30F}" srcOrd="6" destOrd="0" parTransId="{2CB72B1D-C98A-DE41-9C43-94EC1C1E2248}" sibTransId="{74FD50D6-CA68-9B4B-B79F-83FD321FDD97}"/>
    <dgm:cxn modelId="{32E44FF4-553C-3745-8984-B549D62207A4}" type="presOf" srcId="{290D1266-EA4F-9848-ADCD-A3E21B1A905A}" destId="{9B2A732D-F160-4C45-BCD6-D0542527DA1E}" srcOrd="0" destOrd="0" presId="urn:microsoft.com/office/officeart/2005/8/layout/hProcess9"/>
    <dgm:cxn modelId="{50BF04A4-810F-9E4F-8561-15C3D48920FD}" srcId="{00839E01-B528-4E49-A8D2-6AEF4D276C02}" destId="{0E79B54C-2B89-3845-A90F-8CC7AD478769}" srcOrd="1" destOrd="0" parTransId="{CA8538A2-7493-5C41-B98A-CD92569D23B1}" sibTransId="{C6157770-45CB-4B42-BE8C-8FB1FF5F8CF1}"/>
    <dgm:cxn modelId="{A56B0E80-377B-D247-8095-B6C0B5E53BF0}" type="presParOf" srcId="{C1C27733-19C7-1C4A-B2BE-9DA0576F8F1F}" destId="{DA39C1EE-7878-D543-A706-E5B9C60AF142}" srcOrd="0" destOrd="0" presId="urn:microsoft.com/office/officeart/2005/8/layout/hProcess9"/>
    <dgm:cxn modelId="{194C9D13-37A3-B848-8143-809DED75EA84}" type="presParOf" srcId="{C1C27733-19C7-1C4A-B2BE-9DA0576F8F1F}" destId="{DA97AD17-A055-8E49-AB20-2C0A9DEEC303}" srcOrd="1" destOrd="0" presId="urn:microsoft.com/office/officeart/2005/8/layout/hProcess9"/>
    <dgm:cxn modelId="{98D61334-85DA-284A-8E58-6DFEEC977733}" type="presParOf" srcId="{DA97AD17-A055-8E49-AB20-2C0A9DEEC303}" destId="{6381F55F-D9F4-5348-996A-99EABC9EA840}" srcOrd="0" destOrd="0" presId="urn:microsoft.com/office/officeart/2005/8/layout/hProcess9"/>
    <dgm:cxn modelId="{1ACFBE74-488E-764D-860B-8007C2A6BF66}" type="presParOf" srcId="{DA97AD17-A055-8E49-AB20-2C0A9DEEC303}" destId="{761A5A70-FB89-A94C-884D-733EB0BFA233}" srcOrd="1" destOrd="0" presId="urn:microsoft.com/office/officeart/2005/8/layout/hProcess9"/>
    <dgm:cxn modelId="{24510BAA-CFAC-334D-B584-2E9962A4B1C9}" type="presParOf" srcId="{DA97AD17-A055-8E49-AB20-2C0A9DEEC303}" destId="{B38BC470-158E-E240-8E1D-270AF8C69827}" srcOrd="2" destOrd="0" presId="urn:microsoft.com/office/officeart/2005/8/layout/hProcess9"/>
    <dgm:cxn modelId="{AD0DEC20-8C9B-DA4D-B576-559A20AE5DE2}" type="presParOf" srcId="{DA97AD17-A055-8E49-AB20-2C0A9DEEC303}" destId="{7C1A84F2-0C74-D444-BC6D-DB97C5A90B1E}" srcOrd="3" destOrd="0" presId="urn:microsoft.com/office/officeart/2005/8/layout/hProcess9"/>
    <dgm:cxn modelId="{3BB59BB5-5C1B-2042-8B97-0174A6B0E115}" type="presParOf" srcId="{DA97AD17-A055-8E49-AB20-2C0A9DEEC303}" destId="{53F4B8B5-8517-D041-BF63-3E71BA652773}" srcOrd="4" destOrd="0" presId="urn:microsoft.com/office/officeart/2005/8/layout/hProcess9"/>
    <dgm:cxn modelId="{9D9964CE-4520-AC47-AB94-BCAED0475845}" type="presParOf" srcId="{DA97AD17-A055-8E49-AB20-2C0A9DEEC303}" destId="{4BAADCD0-40E6-1647-A23A-B554D482C539}" srcOrd="5" destOrd="0" presId="urn:microsoft.com/office/officeart/2005/8/layout/hProcess9"/>
    <dgm:cxn modelId="{5A409DD4-9D28-0140-AF3F-ED9FFFEB45CD}" type="presParOf" srcId="{DA97AD17-A055-8E49-AB20-2C0A9DEEC303}" destId="{9B2A732D-F160-4C45-BCD6-D0542527DA1E}" srcOrd="6" destOrd="0" presId="urn:microsoft.com/office/officeart/2005/8/layout/hProcess9"/>
    <dgm:cxn modelId="{60E70AFD-E66C-0D42-9E94-5FE62F2EB55A}" type="presParOf" srcId="{DA97AD17-A055-8E49-AB20-2C0A9DEEC303}" destId="{CA1E36EB-0BCE-6C47-BBC5-0D4040E81265}" srcOrd="7" destOrd="0" presId="urn:microsoft.com/office/officeart/2005/8/layout/hProcess9"/>
    <dgm:cxn modelId="{4935D38B-892D-D049-97FB-59B3E7344141}" type="presParOf" srcId="{DA97AD17-A055-8E49-AB20-2C0A9DEEC303}" destId="{893FB1B7-B872-1A46-964F-57340001E0C1}" srcOrd="8" destOrd="0" presId="urn:microsoft.com/office/officeart/2005/8/layout/hProcess9"/>
    <dgm:cxn modelId="{2CABB45E-C2D9-8048-981C-B7E9CBCA704E}" type="presParOf" srcId="{DA97AD17-A055-8E49-AB20-2C0A9DEEC303}" destId="{8C86FF31-C0DA-5048-875A-FF675982F667}" srcOrd="9" destOrd="0" presId="urn:microsoft.com/office/officeart/2005/8/layout/hProcess9"/>
    <dgm:cxn modelId="{0BD8A6F8-0C42-CC4D-9A3C-0FD1A567A0E2}" type="presParOf" srcId="{DA97AD17-A055-8E49-AB20-2C0A9DEEC303}" destId="{494EC287-9535-D845-B48D-AA9D2BC108F3}" srcOrd="10" destOrd="0" presId="urn:microsoft.com/office/officeart/2005/8/layout/hProcess9"/>
    <dgm:cxn modelId="{F8E2A74C-5340-6746-A4BE-08F94156CC7F}" type="presParOf" srcId="{DA97AD17-A055-8E49-AB20-2C0A9DEEC303}" destId="{6DD8CBAE-3FC5-8A41-BCF4-DAB7981697DB}" srcOrd="11" destOrd="0" presId="urn:microsoft.com/office/officeart/2005/8/layout/hProcess9"/>
    <dgm:cxn modelId="{8738FCD9-E278-C648-81E2-F2F5C2773E16}" type="presParOf" srcId="{DA97AD17-A055-8E49-AB20-2C0A9DEEC303}" destId="{AEA1221E-ADFC-9B4E-BF36-668035B4EA99}" srcOrd="12" destOrd="0" presId="urn:microsoft.com/office/officeart/2005/8/layout/hProcess9"/>
    <dgm:cxn modelId="{1335B64F-7F29-BB47-B531-97CCDBB92DE4}" type="presParOf" srcId="{DA97AD17-A055-8E49-AB20-2C0A9DEEC303}" destId="{C7AA1113-C780-B247-80C0-E89547C6C60E}" srcOrd="13" destOrd="0" presId="urn:microsoft.com/office/officeart/2005/8/layout/hProcess9"/>
    <dgm:cxn modelId="{44E1AA94-A4BE-134A-BB1F-A693F36D631C}" type="presParOf" srcId="{DA97AD17-A055-8E49-AB20-2C0A9DEEC303}" destId="{A302664E-1719-A349-8013-005BDC9B9D78}"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6E1DB2-5AF2-4AC3-B749-D8F2CD05209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0AA358E-2A5D-480A-B62F-A9E18BD2FDB4}">
      <dgm:prSet phldrT="[Text]"/>
      <dgm:spPr/>
      <dgm:t>
        <a:bodyPr/>
        <a:lstStyle/>
        <a:p>
          <a:r>
            <a:rPr lang="en-US" dirty="0" smtClean="0"/>
            <a:t>Canvas</a:t>
          </a:r>
          <a:endParaRPr lang="en-US" dirty="0"/>
        </a:p>
      </dgm:t>
    </dgm:pt>
    <dgm:pt modelId="{3B2C530F-CBE4-4C4C-8531-3ECCC5D19394}" type="parTrans" cxnId="{A7FFBDDF-2363-4E73-9DE4-BBF31A3021D3}">
      <dgm:prSet/>
      <dgm:spPr/>
      <dgm:t>
        <a:bodyPr/>
        <a:lstStyle/>
        <a:p>
          <a:endParaRPr lang="en-US"/>
        </a:p>
      </dgm:t>
    </dgm:pt>
    <dgm:pt modelId="{FE41DD08-AB47-4984-BF96-FB99F1305C6F}" type="sibTrans" cxnId="{A7FFBDDF-2363-4E73-9DE4-BBF31A3021D3}">
      <dgm:prSet/>
      <dgm:spPr/>
      <dgm:t>
        <a:bodyPr/>
        <a:lstStyle/>
        <a:p>
          <a:endParaRPr lang="en-US"/>
        </a:p>
      </dgm:t>
    </dgm:pt>
    <dgm:pt modelId="{D8B4CBAA-1C35-47C2-99C9-509F15291291}">
      <dgm:prSet phldrT="[Text]"/>
      <dgm:spPr/>
      <dgm:t>
        <a:bodyPr/>
        <a:lstStyle/>
        <a:p>
          <a:r>
            <a:rPr lang="en-US" dirty="0" smtClean="0"/>
            <a:t>Semantic Tags</a:t>
          </a:r>
          <a:endParaRPr lang="en-US" dirty="0"/>
        </a:p>
      </dgm:t>
    </dgm:pt>
    <dgm:pt modelId="{5B9A7F33-3949-4AD8-B18E-4F468DD7835F}" type="parTrans" cxnId="{04869AD6-F703-4702-B94F-3A0F8E48AD02}">
      <dgm:prSet/>
      <dgm:spPr/>
      <dgm:t>
        <a:bodyPr/>
        <a:lstStyle/>
        <a:p>
          <a:endParaRPr lang="en-US"/>
        </a:p>
      </dgm:t>
    </dgm:pt>
    <dgm:pt modelId="{1E8E2E61-1320-4CD8-BF8A-03FFDAFD3BEB}" type="sibTrans" cxnId="{04869AD6-F703-4702-B94F-3A0F8E48AD02}">
      <dgm:prSet/>
      <dgm:spPr/>
      <dgm:t>
        <a:bodyPr/>
        <a:lstStyle/>
        <a:p>
          <a:endParaRPr lang="en-US"/>
        </a:p>
      </dgm:t>
    </dgm:pt>
    <dgm:pt modelId="{0B8FD040-FA45-4336-BC34-A87ED5E2832B}">
      <dgm:prSet phldrT="[Text]"/>
      <dgm:spPr/>
      <dgm:t>
        <a:bodyPr/>
        <a:lstStyle/>
        <a:p>
          <a:r>
            <a:rPr lang="en-US" dirty="0" smtClean="0"/>
            <a:t>SVG</a:t>
          </a:r>
          <a:endParaRPr lang="en-US" dirty="0"/>
        </a:p>
      </dgm:t>
    </dgm:pt>
    <dgm:pt modelId="{18B3DA8C-D028-4817-B7D1-AC3E01DDD8AB}" type="parTrans" cxnId="{9947129C-4F3A-4226-A9B4-626DB27F11AD}">
      <dgm:prSet/>
      <dgm:spPr/>
      <dgm:t>
        <a:bodyPr/>
        <a:lstStyle/>
        <a:p>
          <a:endParaRPr lang="en-US"/>
        </a:p>
      </dgm:t>
    </dgm:pt>
    <dgm:pt modelId="{BB65430F-BD7E-435A-B6DA-10A4D8180EA6}" type="sibTrans" cxnId="{9947129C-4F3A-4226-A9B4-626DB27F11AD}">
      <dgm:prSet/>
      <dgm:spPr/>
      <dgm:t>
        <a:bodyPr/>
        <a:lstStyle/>
        <a:p>
          <a:endParaRPr lang="en-US"/>
        </a:p>
      </dgm:t>
    </dgm:pt>
    <dgm:pt modelId="{5BEC7EE6-D81B-4735-88DC-62D90C16D604}">
      <dgm:prSet phldrT="[Text]"/>
      <dgm:spPr/>
      <dgm:t>
        <a:bodyPr/>
        <a:lstStyle/>
        <a:p>
          <a:r>
            <a:rPr lang="en-US" dirty="0" smtClean="0"/>
            <a:t>Video</a:t>
          </a:r>
          <a:endParaRPr lang="en-US" dirty="0"/>
        </a:p>
      </dgm:t>
    </dgm:pt>
    <dgm:pt modelId="{6C7DA03F-26B7-492D-875D-A39588FA28CE}" type="parTrans" cxnId="{015EA64D-790E-4922-9D2B-0C681984BF5F}">
      <dgm:prSet/>
      <dgm:spPr/>
      <dgm:t>
        <a:bodyPr/>
        <a:lstStyle/>
        <a:p>
          <a:endParaRPr lang="en-US"/>
        </a:p>
      </dgm:t>
    </dgm:pt>
    <dgm:pt modelId="{2C92DE93-6BFB-43FC-A91E-B7C4B075F910}" type="sibTrans" cxnId="{015EA64D-790E-4922-9D2B-0C681984BF5F}">
      <dgm:prSet/>
      <dgm:spPr/>
      <dgm:t>
        <a:bodyPr/>
        <a:lstStyle/>
        <a:p>
          <a:endParaRPr lang="en-US"/>
        </a:p>
      </dgm:t>
    </dgm:pt>
    <dgm:pt modelId="{050DB4B2-D1BC-47A6-A4BA-DDF2503F06E1}">
      <dgm:prSet phldrT="[Text]"/>
      <dgm:spPr/>
      <dgm:t>
        <a:bodyPr/>
        <a:lstStyle/>
        <a:p>
          <a:r>
            <a:rPr lang="en-US" dirty="0" err="1" smtClean="0"/>
            <a:t>Geolocation</a:t>
          </a:r>
          <a:endParaRPr lang="en-US" dirty="0"/>
        </a:p>
      </dgm:t>
    </dgm:pt>
    <dgm:pt modelId="{F230B9F1-7343-43C3-941E-6A61C54293F9}" type="parTrans" cxnId="{FD8F19F3-4DBE-442E-9F6C-19484EC5C42A}">
      <dgm:prSet/>
      <dgm:spPr/>
      <dgm:t>
        <a:bodyPr/>
        <a:lstStyle/>
        <a:p>
          <a:endParaRPr lang="en-US"/>
        </a:p>
      </dgm:t>
    </dgm:pt>
    <dgm:pt modelId="{F340C66F-B255-4E6D-8109-398074EB0B4E}" type="sibTrans" cxnId="{FD8F19F3-4DBE-442E-9F6C-19484EC5C42A}">
      <dgm:prSet/>
      <dgm:spPr/>
      <dgm:t>
        <a:bodyPr/>
        <a:lstStyle/>
        <a:p>
          <a:endParaRPr lang="en-US"/>
        </a:p>
      </dgm:t>
    </dgm:pt>
    <dgm:pt modelId="{F51D8388-E38A-4DEA-A448-6538F2C06105}" type="pres">
      <dgm:prSet presAssocID="{5F6E1DB2-5AF2-4AC3-B749-D8F2CD052097}" presName="diagram" presStyleCnt="0">
        <dgm:presLayoutVars>
          <dgm:dir/>
          <dgm:resizeHandles val="exact"/>
        </dgm:presLayoutVars>
      </dgm:prSet>
      <dgm:spPr/>
      <dgm:t>
        <a:bodyPr/>
        <a:lstStyle/>
        <a:p>
          <a:endParaRPr lang="en-US"/>
        </a:p>
      </dgm:t>
    </dgm:pt>
    <dgm:pt modelId="{8EA42E76-7B3F-43DB-A5BA-0ABB528C3430}" type="pres">
      <dgm:prSet presAssocID="{A0AA358E-2A5D-480A-B62F-A9E18BD2FDB4}" presName="node" presStyleLbl="node1" presStyleIdx="0" presStyleCnt="5">
        <dgm:presLayoutVars>
          <dgm:bulletEnabled val="1"/>
        </dgm:presLayoutVars>
      </dgm:prSet>
      <dgm:spPr/>
      <dgm:t>
        <a:bodyPr/>
        <a:lstStyle/>
        <a:p>
          <a:endParaRPr lang="en-US"/>
        </a:p>
      </dgm:t>
    </dgm:pt>
    <dgm:pt modelId="{91875261-91DA-4351-BE39-B3486AA61E53}" type="pres">
      <dgm:prSet presAssocID="{FE41DD08-AB47-4984-BF96-FB99F1305C6F}" presName="sibTrans" presStyleCnt="0"/>
      <dgm:spPr/>
    </dgm:pt>
    <dgm:pt modelId="{ED0994D9-821B-4D68-A09B-B7204CE29DE5}" type="pres">
      <dgm:prSet presAssocID="{5BEC7EE6-D81B-4735-88DC-62D90C16D604}" presName="node" presStyleLbl="node1" presStyleIdx="1" presStyleCnt="5">
        <dgm:presLayoutVars>
          <dgm:bulletEnabled val="1"/>
        </dgm:presLayoutVars>
      </dgm:prSet>
      <dgm:spPr/>
      <dgm:t>
        <a:bodyPr/>
        <a:lstStyle/>
        <a:p>
          <a:endParaRPr lang="en-US"/>
        </a:p>
      </dgm:t>
    </dgm:pt>
    <dgm:pt modelId="{9A614E31-4D41-400B-B3B1-5A67DF406C90}" type="pres">
      <dgm:prSet presAssocID="{2C92DE93-6BFB-43FC-A91E-B7C4B075F910}" presName="sibTrans" presStyleCnt="0"/>
      <dgm:spPr/>
    </dgm:pt>
    <dgm:pt modelId="{5707A68F-3CBB-474A-B6C6-CCD4F51B4C53}" type="pres">
      <dgm:prSet presAssocID="{050DB4B2-D1BC-47A6-A4BA-DDF2503F06E1}" presName="node" presStyleLbl="node1" presStyleIdx="2" presStyleCnt="5">
        <dgm:presLayoutVars>
          <dgm:bulletEnabled val="1"/>
        </dgm:presLayoutVars>
      </dgm:prSet>
      <dgm:spPr/>
      <dgm:t>
        <a:bodyPr/>
        <a:lstStyle/>
        <a:p>
          <a:endParaRPr lang="en-US"/>
        </a:p>
      </dgm:t>
    </dgm:pt>
    <dgm:pt modelId="{7714E722-79E8-4A15-89C3-CB701E97B56F}" type="pres">
      <dgm:prSet presAssocID="{F340C66F-B255-4E6D-8109-398074EB0B4E}" presName="sibTrans" presStyleCnt="0"/>
      <dgm:spPr/>
    </dgm:pt>
    <dgm:pt modelId="{DB673751-3495-4F0E-959E-5CDA5BFBD898}" type="pres">
      <dgm:prSet presAssocID="{D8B4CBAA-1C35-47C2-99C9-509F15291291}" presName="node" presStyleLbl="node1" presStyleIdx="3" presStyleCnt="5">
        <dgm:presLayoutVars>
          <dgm:bulletEnabled val="1"/>
        </dgm:presLayoutVars>
      </dgm:prSet>
      <dgm:spPr/>
      <dgm:t>
        <a:bodyPr/>
        <a:lstStyle/>
        <a:p>
          <a:endParaRPr lang="en-US"/>
        </a:p>
      </dgm:t>
    </dgm:pt>
    <dgm:pt modelId="{BF12DB06-7141-4B67-8C8D-2277D715D607}" type="pres">
      <dgm:prSet presAssocID="{1E8E2E61-1320-4CD8-BF8A-03FFDAFD3BEB}" presName="sibTrans" presStyleCnt="0"/>
      <dgm:spPr/>
    </dgm:pt>
    <dgm:pt modelId="{0990DCF3-9BE4-4F9A-B830-16E289CC202D}" type="pres">
      <dgm:prSet presAssocID="{0B8FD040-FA45-4336-BC34-A87ED5E2832B}" presName="node" presStyleLbl="node1" presStyleIdx="4" presStyleCnt="5">
        <dgm:presLayoutVars>
          <dgm:bulletEnabled val="1"/>
        </dgm:presLayoutVars>
      </dgm:prSet>
      <dgm:spPr/>
      <dgm:t>
        <a:bodyPr/>
        <a:lstStyle/>
        <a:p>
          <a:endParaRPr lang="en-US"/>
        </a:p>
      </dgm:t>
    </dgm:pt>
  </dgm:ptLst>
  <dgm:cxnLst>
    <dgm:cxn modelId="{A7FFBDDF-2363-4E73-9DE4-BBF31A3021D3}" srcId="{5F6E1DB2-5AF2-4AC3-B749-D8F2CD052097}" destId="{A0AA358E-2A5D-480A-B62F-A9E18BD2FDB4}" srcOrd="0" destOrd="0" parTransId="{3B2C530F-CBE4-4C4C-8531-3ECCC5D19394}" sibTransId="{FE41DD08-AB47-4984-BF96-FB99F1305C6F}"/>
    <dgm:cxn modelId="{D21E4820-C777-4118-8F67-6F8CEDA7AAB9}" type="presOf" srcId="{D8B4CBAA-1C35-47C2-99C9-509F15291291}" destId="{DB673751-3495-4F0E-959E-5CDA5BFBD898}" srcOrd="0" destOrd="0" presId="urn:microsoft.com/office/officeart/2005/8/layout/default"/>
    <dgm:cxn modelId="{22F84BAC-AAD6-4D10-B49A-73C3B8919C2A}" type="presOf" srcId="{5BEC7EE6-D81B-4735-88DC-62D90C16D604}" destId="{ED0994D9-821B-4D68-A09B-B7204CE29DE5}" srcOrd="0" destOrd="0" presId="urn:microsoft.com/office/officeart/2005/8/layout/default"/>
    <dgm:cxn modelId="{3AD6B8A1-86BB-4381-B638-88AE03A400D0}" type="presOf" srcId="{5F6E1DB2-5AF2-4AC3-B749-D8F2CD052097}" destId="{F51D8388-E38A-4DEA-A448-6538F2C06105}" srcOrd="0" destOrd="0" presId="urn:microsoft.com/office/officeart/2005/8/layout/default"/>
    <dgm:cxn modelId="{375DB9CA-B5A4-4EA6-83C0-2DD15AE8B92A}" type="presOf" srcId="{0B8FD040-FA45-4336-BC34-A87ED5E2832B}" destId="{0990DCF3-9BE4-4F9A-B830-16E289CC202D}" srcOrd="0" destOrd="0" presId="urn:microsoft.com/office/officeart/2005/8/layout/default"/>
    <dgm:cxn modelId="{04869AD6-F703-4702-B94F-3A0F8E48AD02}" srcId="{5F6E1DB2-5AF2-4AC3-B749-D8F2CD052097}" destId="{D8B4CBAA-1C35-47C2-99C9-509F15291291}" srcOrd="3" destOrd="0" parTransId="{5B9A7F33-3949-4AD8-B18E-4F468DD7835F}" sibTransId="{1E8E2E61-1320-4CD8-BF8A-03FFDAFD3BEB}"/>
    <dgm:cxn modelId="{015EA64D-790E-4922-9D2B-0C681984BF5F}" srcId="{5F6E1DB2-5AF2-4AC3-B749-D8F2CD052097}" destId="{5BEC7EE6-D81B-4735-88DC-62D90C16D604}" srcOrd="1" destOrd="0" parTransId="{6C7DA03F-26B7-492D-875D-A39588FA28CE}" sibTransId="{2C92DE93-6BFB-43FC-A91E-B7C4B075F910}"/>
    <dgm:cxn modelId="{4A71FB9B-4BB6-4FBE-8F38-21DEC4266325}" type="presOf" srcId="{050DB4B2-D1BC-47A6-A4BA-DDF2503F06E1}" destId="{5707A68F-3CBB-474A-B6C6-CCD4F51B4C53}" srcOrd="0" destOrd="0" presId="urn:microsoft.com/office/officeart/2005/8/layout/default"/>
    <dgm:cxn modelId="{FD8F19F3-4DBE-442E-9F6C-19484EC5C42A}" srcId="{5F6E1DB2-5AF2-4AC3-B749-D8F2CD052097}" destId="{050DB4B2-D1BC-47A6-A4BA-DDF2503F06E1}" srcOrd="2" destOrd="0" parTransId="{F230B9F1-7343-43C3-941E-6A61C54293F9}" sibTransId="{F340C66F-B255-4E6D-8109-398074EB0B4E}"/>
    <dgm:cxn modelId="{7EFEB6D9-E625-4793-A68C-F40F43FE8268}" type="presOf" srcId="{A0AA358E-2A5D-480A-B62F-A9E18BD2FDB4}" destId="{8EA42E76-7B3F-43DB-A5BA-0ABB528C3430}" srcOrd="0" destOrd="0" presId="urn:microsoft.com/office/officeart/2005/8/layout/default"/>
    <dgm:cxn modelId="{9947129C-4F3A-4226-A9B4-626DB27F11AD}" srcId="{5F6E1DB2-5AF2-4AC3-B749-D8F2CD052097}" destId="{0B8FD040-FA45-4336-BC34-A87ED5E2832B}" srcOrd="4" destOrd="0" parTransId="{18B3DA8C-D028-4817-B7D1-AC3E01DDD8AB}" sibTransId="{BB65430F-BD7E-435A-B6DA-10A4D8180EA6}"/>
    <dgm:cxn modelId="{C11FFAC2-CD02-4D4E-A6AE-903C71864BC9}" type="presParOf" srcId="{F51D8388-E38A-4DEA-A448-6538F2C06105}" destId="{8EA42E76-7B3F-43DB-A5BA-0ABB528C3430}" srcOrd="0" destOrd="0" presId="urn:microsoft.com/office/officeart/2005/8/layout/default"/>
    <dgm:cxn modelId="{1956C8AD-64E9-430C-B40C-135DDEEB2566}" type="presParOf" srcId="{F51D8388-E38A-4DEA-A448-6538F2C06105}" destId="{91875261-91DA-4351-BE39-B3486AA61E53}" srcOrd="1" destOrd="0" presId="urn:microsoft.com/office/officeart/2005/8/layout/default"/>
    <dgm:cxn modelId="{53D1A46D-C7A4-427B-85C7-1A391BDB1F58}" type="presParOf" srcId="{F51D8388-E38A-4DEA-A448-6538F2C06105}" destId="{ED0994D9-821B-4D68-A09B-B7204CE29DE5}" srcOrd="2" destOrd="0" presId="urn:microsoft.com/office/officeart/2005/8/layout/default"/>
    <dgm:cxn modelId="{FD9CCF67-C391-4D7A-8C38-30AD0F447DFA}" type="presParOf" srcId="{F51D8388-E38A-4DEA-A448-6538F2C06105}" destId="{9A614E31-4D41-400B-B3B1-5A67DF406C90}" srcOrd="3" destOrd="0" presId="urn:microsoft.com/office/officeart/2005/8/layout/default"/>
    <dgm:cxn modelId="{21D61A2D-19DB-4F2A-874B-CED9BF0A6D0F}" type="presParOf" srcId="{F51D8388-E38A-4DEA-A448-6538F2C06105}" destId="{5707A68F-3CBB-474A-B6C6-CCD4F51B4C53}" srcOrd="4" destOrd="0" presId="urn:microsoft.com/office/officeart/2005/8/layout/default"/>
    <dgm:cxn modelId="{29D6D56E-5C21-4C8A-B565-19B10A0C9FCE}" type="presParOf" srcId="{F51D8388-E38A-4DEA-A448-6538F2C06105}" destId="{7714E722-79E8-4A15-89C3-CB701E97B56F}" srcOrd="5" destOrd="0" presId="urn:microsoft.com/office/officeart/2005/8/layout/default"/>
    <dgm:cxn modelId="{B7BB3773-188D-40D7-B3AB-6C52DB266D67}" type="presParOf" srcId="{F51D8388-E38A-4DEA-A448-6538F2C06105}" destId="{DB673751-3495-4F0E-959E-5CDA5BFBD898}" srcOrd="6" destOrd="0" presId="urn:microsoft.com/office/officeart/2005/8/layout/default"/>
    <dgm:cxn modelId="{B96043D5-21E5-4A8B-9386-E2C9BCB1588C}" type="presParOf" srcId="{F51D8388-E38A-4DEA-A448-6538F2C06105}" destId="{BF12DB06-7141-4B67-8C8D-2277D715D607}" srcOrd="7" destOrd="0" presId="urn:microsoft.com/office/officeart/2005/8/layout/default"/>
    <dgm:cxn modelId="{25DFB503-3C78-41F8-91BD-FF3EE5DAC4FC}" type="presParOf" srcId="{F51D8388-E38A-4DEA-A448-6538F2C06105}" destId="{0990DCF3-9BE4-4F9A-B830-16E289CC202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A076C-2431-4CAB-82C7-E894EBAE0902}" type="doc">
      <dgm:prSet loTypeId="urn:microsoft.com/office/officeart/2005/8/layout/chevron1" loCatId="process" qsTypeId="urn:microsoft.com/office/officeart/2005/8/quickstyle/simple1" qsCatId="simple" csTypeId="urn:microsoft.com/office/officeart/2005/8/colors/colorful1" csCatId="colorful" phldr="1"/>
      <dgm:spPr/>
    </dgm:pt>
    <dgm:pt modelId="{84B7FC02-AC26-485A-A4B7-F8E6DFE8940D}">
      <dgm:prSet phldrT="[Text]"/>
      <dgm:spPr/>
      <dgm:t>
        <a:bodyPr/>
        <a:lstStyle/>
        <a:p>
          <a:r>
            <a:rPr lang="en-US" dirty="0" smtClean="0"/>
            <a:t>WD</a:t>
          </a:r>
          <a:endParaRPr lang="en-US" dirty="0"/>
        </a:p>
      </dgm:t>
    </dgm:pt>
    <dgm:pt modelId="{6926A687-D796-417B-9C7E-1221D1FC6A2C}" type="parTrans" cxnId="{D5CDD02A-8324-4D4E-A4D8-BE041DF03DD4}">
      <dgm:prSet/>
      <dgm:spPr/>
      <dgm:t>
        <a:bodyPr/>
        <a:lstStyle/>
        <a:p>
          <a:endParaRPr lang="en-US"/>
        </a:p>
      </dgm:t>
    </dgm:pt>
    <dgm:pt modelId="{2F51B652-5F90-49F6-A042-E50CB7F26864}" type="sibTrans" cxnId="{D5CDD02A-8324-4D4E-A4D8-BE041DF03DD4}">
      <dgm:prSet/>
      <dgm:spPr/>
      <dgm:t>
        <a:bodyPr/>
        <a:lstStyle/>
        <a:p>
          <a:endParaRPr lang="en-US"/>
        </a:p>
      </dgm:t>
    </dgm:pt>
    <dgm:pt modelId="{119581F3-E042-4AA1-A4D6-870DC223576D}">
      <dgm:prSet phldrT="[Text]"/>
      <dgm:spPr/>
      <dgm:t>
        <a:bodyPr/>
        <a:lstStyle/>
        <a:p>
          <a:r>
            <a:rPr lang="en-US" dirty="0" smtClean="0"/>
            <a:t>LC</a:t>
          </a:r>
          <a:endParaRPr lang="en-US" dirty="0"/>
        </a:p>
      </dgm:t>
    </dgm:pt>
    <dgm:pt modelId="{96954C70-5A6D-4226-9D5E-93762D0ED9D3}" type="parTrans" cxnId="{95A22BFA-9D9B-45DF-915B-A19FF48D40ED}">
      <dgm:prSet/>
      <dgm:spPr/>
      <dgm:t>
        <a:bodyPr/>
        <a:lstStyle/>
        <a:p>
          <a:endParaRPr lang="en-US"/>
        </a:p>
      </dgm:t>
    </dgm:pt>
    <dgm:pt modelId="{7AEB0CAE-C827-48DD-AFC8-EB9A5C1F0ACE}" type="sibTrans" cxnId="{95A22BFA-9D9B-45DF-915B-A19FF48D40ED}">
      <dgm:prSet/>
      <dgm:spPr/>
      <dgm:t>
        <a:bodyPr/>
        <a:lstStyle/>
        <a:p>
          <a:endParaRPr lang="en-US"/>
        </a:p>
      </dgm:t>
    </dgm:pt>
    <dgm:pt modelId="{7191D970-20CE-478D-BC06-A91FB43BFCB7}">
      <dgm:prSet phldrT="[Text]"/>
      <dgm:spPr/>
      <dgm:t>
        <a:bodyPr/>
        <a:lstStyle/>
        <a:p>
          <a:r>
            <a:rPr lang="en-US" dirty="0" smtClean="0"/>
            <a:t>CR</a:t>
          </a:r>
          <a:endParaRPr lang="en-US" dirty="0"/>
        </a:p>
      </dgm:t>
    </dgm:pt>
    <dgm:pt modelId="{8E2F0D68-A911-494E-A2D9-FC46058102A4}" type="parTrans" cxnId="{46458DC4-06E6-478A-B024-9D9C3C4738AE}">
      <dgm:prSet/>
      <dgm:spPr/>
      <dgm:t>
        <a:bodyPr/>
        <a:lstStyle/>
        <a:p>
          <a:endParaRPr lang="en-US"/>
        </a:p>
      </dgm:t>
    </dgm:pt>
    <dgm:pt modelId="{77B6E41B-82F3-4E8F-B97F-E4A053003DC1}" type="sibTrans" cxnId="{46458DC4-06E6-478A-B024-9D9C3C4738AE}">
      <dgm:prSet/>
      <dgm:spPr/>
      <dgm:t>
        <a:bodyPr/>
        <a:lstStyle/>
        <a:p>
          <a:endParaRPr lang="en-US"/>
        </a:p>
      </dgm:t>
    </dgm:pt>
    <dgm:pt modelId="{94A01C8C-8EF0-49CF-A400-917D4C8F5B46}">
      <dgm:prSet phldrT="[Text]"/>
      <dgm:spPr/>
      <dgm:t>
        <a:bodyPr/>
        <a:lstStyle/>
        <a:p>
          <a:r>
            <a:rPr lang="en-US" dirty="0" smtClean="0"/>
            <a:t>PR</a:t>
          </a:r>
          <a:endParaRPr lang="en-US" dirty="0"/>
        </a:p>
      </dgm:t>
    </dgm:pt>
    <dgm:pt modelId="{F91189B0-1DE3-4F55-A326-0D4D72B91C06}" type="parTrans" cxnId="{931D68BD-2763-48F5-A731-6B172C0B8C19}">
      <dgm:prSet/>
      <dgm:spPr/>
      <dgm:t>
        <a:bodyPr/>
        <a:lstStyle/>
        <a:p>
          <a:endParaRPr lang="en-US"/>
        </a:p>
      </dgm:t>
    </dgm:pt>
    <dgm:pt modelId="{106829EE-9508-4F1F-8B7B-1BC6E28FADFE}" type="sibTrans" cxnId="{931D68BD-2763-48F5-A731-6B172C0B8C19}">
      <dgm:prSet/>
      <dgm:spPr/>
      <dgm:t>
        <a:bodyPr/>
        <a:lstStyle/>
        <a:p>
          <a:endParaRPr lang="en-US"/>
        </a:p>
      </dgm:t>
    </dgm:pt>
    <dgm:pt modelId="{03029405-25B7-4BBB-9A1B-7BAE7E24DE70}">
      <dgm:prSet phldrT="[Text]"/>
      <dgm:spPr/>
      <dgm:t>
        <a:bodyPr/>
        <a:lstStyle/>
        <a:p>
          <a:r>
            <a:rPr lang="en-US" dirty="0" smtClean="0"/>
            <a:t>REC</a:t>
          </a:r>
          <a:endParaRPr lang="en-US" dirty="0"/>
        </a:p>
      </dgm:t>
    </dgm:pt>
    <dgm:pt modelId="{F7F2A7E3-43A9-408E-8331-8C938F8A49EC}" type="parTrans" cxnId="{245F2B68-0F04-45D7-9839-86625A4CBD4C}">
      <dgm:prSet/>
      <dgm:spPr/>
      <dgm:t>
        <a:bodyPr/>
        <a:lstStyle/>
        <a:p>
          <a:endParaRPr lang="en-US"/>
        </a:p>
      </dgm:t>
    </dgm:pt>
    <dgm:pt modelId="{4CAD855A-D43F-4C53-A19A-91B27D8C66C5}" type="sibTrans" cxnId="{245F2B68-0F04-45D7-9839-86625A4CBD4C}">
      <dgm:prSet/>
      <dgm:spPr/>
      <dgm:t>
        <a:bodyPr/>
        <a:lstStyle/>
        <a:p>
          <a:endParaRPr lang="en-US"/>
        </a:p>
      </dgm:t>
    </dgm:pt>
    <dgm:pt modelId="{1679F0C2-EC70-4E3B-871D-87B3367EAEAF}" type="pres">
      <dgm:prSet presAssocID="{F7FA076C-2431-4CAB-82C7-E894EBAE0902}" presName="Name0" presStyleCnt="0">
        <dgm:presLayoutVars>
          <dgm:dir/>
          <dgm:animLvl val="lvl"/>
          <dgm:resizeHandles val="exact"/>
        </dgm:presLayoutVars>
      </dgm:prSet>
      <dgm:spPr/>
    </dgm:pt>
    <dgm:pt modelId="{22E4C1F4-5DD6-4243-8F81-A9EF05D1209B}" type="pres">
      <dgm:prSet presAssocID="{84B7FC02-AC26-485A-A4B7-F8E6DFE8940D}" presName="parTxOnly" presStyleLbl="node1" presStyleIdx="0" presStyleCnt="5">
        <dgm:presLayoutVars>
          <dgm:chMax val="0"/>
          <dgm:chPref val="0"/>
          <dgm:bulletEnabled val="1"/>
        </dgm:presLayoutVars>
      </dgm:prSet>
      <dgm:spPr/>
      <dgm:t>
        <a:bodyPr/>
        <a:lstStyle/>
        <a:p>
          <a:endParaRPr lang="en-US"/>
        </a:p>
      </dgm:t>
    </dgm:pt>
    <dgm:pt modelId="{FB77CCAF-A868-459B-B30C-14FF6542C865}" type="pres">
      <dgm:prSet presAssocID="{2F51B652-5F90-49F6-A042-E50CB7F26864}" presName="parTxOnlySpace" presStyleCnt="0"/>
      <dgm:spPr/>
    </dgm:pt>
    <dgm:pt modelId="{53A9BB06-0059-49DE-99DD-ABECCBA32D2F}" type="pres">
      <dgm:prSet presAssocID="{119581F3-E042-4AA1-A4D6-870DC223576D}" presName="parTxOnly" presStyleLbl="node1" presStyleIdx="1" presStyleCnt="5">
        <dgm:presLayoutVars>
          <dgm:chMax val="0"/>
          <dgm:chPref val="0"/>
          <dgm:bulletEnabled val="1"/>
        </dgm:presLayoutVars>
      </dgm:prSet>
      <dgm:spPr/>
      <dgm:t>
        <a:bodyPr/>
        <a:lstStyle/>
        <a:p>
          <a:endParaRPr lang="en-US"/>
        </a:p>
      </dgm:t>
    </dgm:pt>
    <dgm:pt modelId="{F984B18B-0F4F-42E7-B47F-DE30EE7B95EE}" type="pres">
      <dgm:prSet presAssocID="{7AEB0CAE-C827-48DD-AFC8-EB9A5C1F0ACE}" presName="parTxOnlySpace" presStyleCnt="0"/>
      <dgm:spPr/>
    </dgm:pt>
    <dgm:pt modelId="{7FAFE722-271F-44CC-97D2-3FF184208C44}" type="pres">
      <dgm:prSet presAssocID="{7191D970-20CE-478D-BC06-A91FB43BFCB7}" presName="parTxOnly" presStyleLbl="node1" presStyleIdx="2" presStyleCnt="5">
        <dgm:presLayoutVars>
          <dgm:chMax val="0"/>
          <dgm:chPref val="0"/>
          <dgm:bulletEnabled val="1"/>
        </dgm:presLayoutVars>
      </dgm:prSet>
      <dgm:spPr/>
      <dgm:t>
        <a:bodyPr/>
        <a:lstStyle/>
        <a:p>
          <a:endParaRPr lang="en-US"/>
        </a:p>
      </dgm:t>
    </dgm:pt>
    <dgm:pt modelId="{16DE273A-3B86-4BCF-8637-D24082A48135}" type="pres">
      <dgm:prSet presAssocID="{77B6E41B-82F3-4E8F-B97F-E4A053003DC1}" presName="parTxOnlySpace" presStyleCnt="0"/>
      <dgm:spPr/>
    </dgm:pt>
    <dgm:pt modelId="{B048DAF5-AD98-4703-AAB7-A052B2ED194D}" type="pres">
      <dgm:prSet presAssocID="{94A01C8C-8EF0-49CF-A400-917D4C8F5B46}" presName="parTxOnly" presStyleLbl="node1" presStyleIdx="3" presStyleCnt="5">
        <dgm:presLayoutVars>
          <dgm:chMax val="0"/>
          <dgm:chPref val="0"/>
          <dgm:bulletEnabled val="1"/>
        </dgm:presLayoutVars>
      </dgm:prSet>
      <dgm:spPr/>
      <dgm:t>
        <a:bodyPr/>
        <a:lstStyle/>
        <a:p>
          <a:endParaRPr lang="en-US"/>
        </a:p>
      </dgm:t>
    </dgm:pt>
    <dgm:pt modelId="{3D9619BF-E139-40C6-98F9-D6CA7B07FCCC}" type="pres">
      <dgm:prSet presAssocID="{106829EE-9508-4F1F-8B7B-1BC6E28FADFE}" presName="parTxOnlySpace" presStyleCnt="0"/>
      <dgm:spPr/>
    </dgm:pt>
    <dgm:pt modelId="{8AB7276D-EA4D-4A56-BA4F-4308500841B0}" type="pres">
      <dgm:prSet presAssocID="{03029405-25B7-4BBB-9A1B-7BAE7E24DE70}" presName="parTxOnly" presStyleLbl="node1" presStyleIdx="4" presStyleCnt="5">
        <dgm:presLayoutVars>
          <dgm:chMax val="0"/>
          <dgm:chPref val="0"/>
          <dgm:bulletEnabled val="1"/>
        </dgm:presLayoutVars>
      </dgm:prSet>
      <dgm:spPr/>
      <dgm:t>
        <a:bodyPr/>
        <a:lstStyle/>
        <a:p>
          <a:endParaRPr lang="en-US"/>
        </a:p>
      </dgm:t>
    </dgm:pt>
  </dgm:ptLst>
  <dgm:cxnLst>
    <dgm:cxn modelId="{920899E2-5F14-4C22-89FA-D42239FB311B}" type="presOf" srcId="{84B7FC02-AC26-485A-A4B7-F8E6DFE8940D}" destId="{22E4C1F4-5DD6-4243-8F81-A9EF05D1209B}" srcOrd="0" destOrd="0" presId="urn:microsoft.com/office/officeart/2005/8/layout/chevron1"/>
    <dgm:cxn modelId="{F34450C0-B81A-4118-B64C-3C8DEDD6BC4C}" type="presOf" srcId="{119581F3-E042-4AA1-A4D6-870DC223576D}" destId="{53A9BB06-0059-49DE-99DD-ABECCBA32D2F}" srcOrd="0" destOrd="0" presId="urn:microsoft.com/office/officeart/2005/8/layout/chevron1"/>
    <dgm:cxn modelId="{46458DC4-06E6-478A-B024-9D9C3C4738AE}" srcId="{F7FA076C-2431-4CAB-82C7-E894EBAE0902}" destId="{7191D970-20CE-478D-BC06-A91FB43BFCB7}" srcOrd="2" destOrd="0" parTransId="{8E2F0D68-A911-494E-A2D9-FC46058102A4}" sibTransId="{77B6E41B-82F3-4E8F-B97F-E4A053003DC1}"/>
    <dgm:cxn modelId="{D5CDD02A-8324-4D4E-A4D8-BE041DF03DD4}" srcId="{F7FA076C-2431-4CAB-82C7-E894EBAE0902}" destId="{84B7FC02-AC26-485A-A4B7-F8E6DFE8940D}" srcOrd="0" destOrd="0" parTransId="{6926A687-D796-417B-9C7E-1221D1FC6A2C}" sibTransId="{2F51B652-5F90-49F6-A042-E50CB7F26864}"/>
    <dgm:cxn modelId="{9A735CC8-F76A-4B9A-8B21-B07C6CDF9617}" type="presOf" srcId="{7191D970-20CE-478D-BC06-A91FB43BFCB7}" destId="{7FAFE722-271F-44CC-97D2-3FF184208C44}" srcOrd="0" destOrd="0" presId="urn:microsoft.com/office/officeart/2005/8/layout/chevron1"/>
    <dgm:cxn modelId="{78F272E0-16BF-42B8-B86B-33F7C7FA9C1E}" type="presOf" srcId="{03029405-25B7-4BBB-9A1B-7BAE7E24DE70}" destId="{8AB7276D-EA4D-4A56-BA4F-4308500841B0}" srcOrd="0" destOrd="0" presId="urn:microsoft.com/office/officeart/2005/8/layout/chevron1"/>
    <dgm:cxn modelId="{2289F09D-845C-4A8A-A6B0-C8AEDB8641E2}" type="presOf" srcId="{F7FA076C-2431-4CAB-82C7-E894EBAE0902}" destId="{1679F0C2-EC70-4E3B-871D-87B3367EAEAF}" srcOrd="0" destOrd="0" presId="urn:microsoft.com/office/officeart/2005/8/layout/chevron1"/>
    <dgm:cxn modelId="{95A22BFA-9D9B-45DF-915B-A19FF48D40ED}" srcId="{F7FA076C-2431-4CAB-82C7-E894EBAE0902}" destId="{119581F3-E042-4AA1-A4D6-870DC223576D}" srcOrd="1" destOrd="0" parTransId="{96954C70-5A6D-4226-9D5E-93762D0ED9D3}" sibTransId="{7AEB0CAE-C827-48DD-AFC8-EB9A5C1F0ACE}"/>
    <dgm:cxn modelId="{2FD8F93E-64C3-4243-B35E-95DA5EFC0E2D}" type="presOf" srcId="{94A01C8C-8EF0-49CF-A400-917D4C8F5B46}" destId="{B048DAF5-AD98-4703-AAB7-A052B2ED194D}" srcOrd="0" destOrd="0" presId="urn:microsoft.com/office/officeart/2005/8/layout/chevron1"/>
    <dgm:cxn modelId="{245F2B68-0F04-45D7-9839-86625A4CBD4C}" srcId="{F7FA076C-2431-4CAB-82C7-E894EBAE0902}" destId="{03029405-25B7-4BBB-9A1B-7BAE7E24DE70}" srcOrd="4" destOrd="0" parTransId="{F7F2A7E3-43A9-408E-8331-8C938F8A49EC}" sibTransId="{4CAD855A-D43F-4C53-A19A-91B27D8C66C5}"/>
    <dgm:cxn modelId="{931D68BD-2763-48F5-A731-6B172C0B8C19}" srcId="{F7FA076C-2431-4CAB-82C7-E894EBAE0902}" destId="{94A01C8C-8EF0-49CF-A400-917D4C8F5B46}" srcOrd="3" destOrd="0" parTransId="{F91189B0-1DE3-4F55-A326-0D4D72B91C06}" sibTransId="{106829EE-9508-4F1F-8B7B-1BC6E28FADFE}"/>
    <dgm:cxn modelId="{2364A5E3-B083-43CE-B765-C99059880C84}" type="presParOf" srcId="{1679F0C2-EC70-4E3B-871D-87B3367EAEAF}" destId="{22E4C1F4-5DD6-4243-8F81-A9EF05D1209B}" srcOrd="0" destOrd="0" presId="urn:microsoft.com/office/officeart/2005/8/layout/chevron1"/>
    <dgm:cxn modelId="{05B9F6B3-8311-40A5-BE6E-638537E67ECE}" type="presParOf" srcId="{1679F0C2-EC70-4E3B-871D-87B3367EAEAF}" destId="{FB77CCAF-A868-459B-B30C-14FF6542C865}" srcOrd="1" destOrd="0" presId="urn:microsoft.com/office/officeart/2005/8/layout/chevron1"/>
    <dgm:cxn modelId="{2F678106-FE8F-4BEE-B1CA-CA0868ADAF77}" type="presParOf" srcId="{1679F0C2-EC70-4E3B-871D-87B3367EAEAF}" destId="{53A9BB06-0059-49DE-99DD-ABECCBA32D2F}" srcOrd="2" destOrd="0" presId="urn:microsoft.com/office/officeart/2005/8/layout/chevron1"/>
    <dgm:cxn modelId="{74B40462-6E0D-4D43-B47B-FF581BF5974C}" type="presParOf" srcId="{1679F0C2-EC70-4E3B-871D-87B3367EAEAF}" destId="{F984B18B-0F4F-42E7-B47F-DE30EE7B95EE}" srcOrd="3" destOrd="0" presId="urn:microsoft.com/office/officeart/2005/8/layout/chevron1"/>
    <dgm:cxn modelId="{62E1FF76-C7DA-497B-A37F-8FFD6D3E716F}" type="presParOf" srcId="{1679F0C2-EC70-4E3B-871D-87B3367EAEAF}" destId="{7FAFE722-271F-44CC-97D2-3FF184208C44}" srcOrd="4" destOrd="0" presId="urn:microsoft.com/office/officeart/2005/8/layout/chevron1"/>
    <dgm:cxn modelId="{21AB470A-5E96-4086-B76A-09B1A096E50A}" type="presParOf" srcId="{1679F0C2-EC70-4E3B-871D-87B3367EAEAF}" destId="{16DE273A-3B86-4BCF-8637-D24082A48135}" srcOrd="5" destOrd="0" presId="urn:microsoft.com/office/officeart/2005/8/layout/chevron1"/>
    <dgm:cxn modelId="{C4641F42-BD81-4F9A-9FC0-0A21959FDFAD}" type="presParOf" srcId="{1679F0C2-EC70-4E3B-871D-87B3367EAEAF}" destId="{B048DAF5-AD98-4703-AAB7-A052B2ED194D}" srcOrd="6" destOrd="0" presId="urn:microsoft.com/office/officeart/2005/8/layout/chevron1"/>
    <dgm:cxn modelId="{8310DC47-1AA0-43B6-8CA8-A2AF21DBC303}" type="presParOf" srcId="{1679F0C2-EC70-4E3B-871D-87B3367EAEAF}" destId="{3D9619BF-E139-40C6-98F9-D6CA7B07FCCC}" srcOrd="7" destOrd="0" presId="urn:microsoft.com/office/officeart/2005/8/layout/chevron1"/>
    <dgm:cxn modelId="{7655AF7C-038F-40D7-8DB9-3FA7AE9F7946}" type="presParOf" srcId="{1679F0C2-EC70-4E3B-871D-87B3367EAEAF}" destId="{8AB7276D-EA4D-4A56-BA4F-4308500841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47AF8-55BB-4BAF-BBAF-65EB4EF2F5B1}" type="doc">
      <dgm:prSet loTypeId="urn:microsoft.com/office/officeart/2005/8/layout/hList1" loCatId="list" qsTypeId="urn:microsoft.com/office/officeart/2005/8/quickstyle/simple4" qsCatId="simple" csTypeId="urn:microsoft.com/office/officeart/2005/8/colors/accent3_5" csCatId="accent3" phldr="1"/>
      <dgm:spPr/>
      <dgm:t>
        <a:bodyPr/>
        <a:lstStyle/>
        <a:p>
          <a:endParaRPr lang="en-US"/>
        </a:p>
      </dgm:t>
    </dgm:pt>
    <dgm:pt modelId="{51073713-0288-4BFC-B2E6-C8E345240703}">
      <dgm:prSet phldrT="[Text]"/>
      <dgm:spPr/>
      <dgm:t>
        <a:bodyPr/>
        <a:lstStyle/>
        <a:p>
          <a:r>
            <a:rPr lang="en-US" dirty="0" smtClean="0"/>
            <a:t>Shiv it</a:t>
          </a:r>
          <a:endParaRPr lang="en-US" dirty="0"/>
        </a:p>
      </dgm:t>
    </dgm:pt>
    <dgm:pt modelId="{5EB98DB4-74BF-461D-9EAC-C1B566916409}" type="parTrans" cxnId="{D9A3DB02-381A-4538-AE0A-3F2F7D396147}">
      <dgm:prSet/>
      <dgm:spPr/>
      <dgm:t>
        <a:bodyPr/>
        <a:lstStyle/>
        <a:p>
          <a:endParaRPr lang="en-US"/>
        </a:p>
      </dgm:t>
    </dgm:pt>
    <dgm:pt modelId="{16AE0BC9-8FA9-43CF-A68B-12F92751B254}" type="sibTrans" cxnId="{D9A3DB02-381A-4538-AE0A-3F2F7D396147}">
      <dgm:prSet/>
      <dgm:spPr/>
      <dgm:t>
        <a:bodyPr/>
        <a:lstStyle/>
        <a:p>
          <a:endParaRPr lang="en-US"/>
        </a:p>
      </dgm:t>
    </dgm:pt>
    <dgm:pt modelId="{869F4937-40FF-43DE-A82E-FB37BEEFC5D9}">
      <dgm:prSet phldrT="[Text]"/>
      <dgm:spPr/>
      <dgm:t>
        <a:bodyPr/>
        <a:lstStyle/>
        <a:p>
          <a:r>
            <a:rPr lang="en-US" dirty="0" smtClean="0"/>
            <a:t>Transparent to users</a:t>
          </a:r>
          <a:endParaRPr lang="en-US" dirty="0"/>
        </a:p>
      </dgm:t>
    </dgm:pt>
    <dgm:pt modelId="{9A819379-F0BD-44DA-A1FD-B4352FA9A13C}" type="parTrans" cxnId="{DBCBED1E-2B16-434C-BB71-60B31DD78337}">
      <dgm:prSet/>
      <dgm:spPr/>
      <dgm:t>
        <a:bodyPr/>
        <a:lstStyle/>
        <a:p>
          <a:endParaRPr lang="en-US"/>
        </a:p>
      </dgm:t>
    </dgm:pt>
    <dgm:pt modelId="{1FF40371-F3A9-47C6-9F55-9CCB3F8DAB2F}" type="sibTrans" cxnId="{DBCBED1E-2B16-434C-BB71-60B31DD78337}">
      <dgm:prSet/>
      <dgm:spPr/>
      <dgm:t>
        <a:bodyPr/>
        <a:lstStyle/>
        <a:p>
          <a:endParaRPr lang="en-US"/>
        </a:p>
      </dgm:t>
    </dgm:pt>
    <dgm:pt modelId="{3EB48081-A3DF-4778-8387-A22CE6D99071}">
      <dgm:prSet phldrT="[Text]"/>
      <dgm:spPr/>
      <dgm:t>
        <a:bodyPr/>
        <a:lstStyle/>
        <a:p>
          <a:r>
            <a:rPr lang="en-US" dirty="0" smtClean="0"/>
            <a:t>Parity</a:t>
          </a:r>
          <a:endParaRPr lang="en-US" dirty="0"/>
        </a:p>
      </dgm:t>
    </dgm:pt>
    <dgm:pt modelId="{56FD067A-9F73-4928-A9C6-4FD8FFEF19E5}" type="parTrans" cxnId="{70B8066B-C8F4-470C-BACC-2FBBE12D12D1}">
      <dgm:prSet/>
      <dgm:spPr/>
      <dgm:t>
        <a:bodyPr/>
        <a:lstStyle/>
        <a:p>
          <a:endParaRPr lang="en-US"/>
        </a:p>
      </dgm:t>
    </dgm:pt>
    <dgm:pt modelId="{F6BD0C65-BAAD-4051-89C5-5ADF4790E7B9}" type="sibTrans" cxnId="{70B8066B-C8F4-470C-BACC-2FBBE12D12D1}">
      <dgm:prSet/>
      <dgm:spPr/>
      <dgm:t>
        <a:bodyPr/>
        <a:lstStyle/>
        <a:p>
          <a:endParaRPr lang="en-US"/>
        </a:p>
      </dgm:t>
    </dgm:pt>
    <dgm:pt modelId="{49AE94C0-F6A9-495A-AFC0-9E8AFB5593AF}">
      <dgm:prSet phldrT="[Text]"/>
      <dgm:spPr/>
      <dgm:t>
        <a:bodyPr/>
        <a:lstStyle/>
        <a:p>
          <a:r>
            <a:rPr lang="en-US" dirty="0" smtClean="0"/>
            <a:t>Kill it</a:t>
          </a:r>
          <a:endParaRPr lang="en-US" dirty="0"/>
        </a:p>
      </dgm:t>
    </dgm:pt>
    <dgm:pt modelId="{3FA00579-20F0-4E83-941D-D99F8752637C}" type="parTrans" cxnId="{84081AF2-29DA-4211-8D08-A9043B5D487F}">
      <dgm:prSet/>
      <dgm:spPr/>
      <dgm:t>
        <a:bodyPr/>
        <a:lstStyle/>
        <a:p>
          <a:endParaRPr lang="en-US"/>
        </a:p>
      </dgm:t>
    </dgm:pt>
    <dgm:pt modelId="{87D53DC9-5862-469D-9A13-E55D92FA8656}" type="sibTrans" cxnId="{84081AF2-29DA-4211-8D08-A9043B5D487F}">
      <dgm:prSet/>
      <dgm:spPr/>
      <dgm:t>
        <a:bodyPr/>
        <a:lstStyle/>
        <a:p>
          <a:endParaRPr lang="en-US"/>
        </a:p>
      </dgm:t>
    </dgm:pt>
    <dgm:pt modelId="{7EEF13D8-5C0E-437D-BD10-059F256AA0B0}">
      <dgm:prSet phldrT="[Text]"/>
      <dgm:spPr/>
      <dgm:t>
        <a:bodyPr/>
        <a:lstStyle/>
        <a:p>
          <a:r>
            <a:rPr lang="en-US" dirty="0" smtClean="0"/>
            <a:t>Full stop, force upgrade</a:t>
          </a:r>
          <a:endParaRPr lang="en-US" dirty="0"/>
        </a:p>
      </dgm:t>
    </dgm:pt>
    <dgm:pt modelId="{092F2673-8A2D-4D61-BC55-7689C4205BFF}" type="parTrans" cxnId="{DC1A8DA8-8C9E-4A02-8DC8-141772F575D7}">
      <dgm:prSet/>
      <dgm:spPr/>
      <dgm:t>
        <a:bodyPr/>
        <a:lstStyle/>
        <a:p>
          <a:endParaRPr lang="en-US"/>
        </a:p>
      </dgm:t>
    </dgm:pt>
    <dgm:pt modelId="{BFC501AC-165C-4C87-870A-F125BA76CA88}" type="sibTrans" cxnId="{DC1A8DA8-8C9E-4A02-8DC8-141772F575D7}">
      <dgm:prSet/>
      <dgm:spPr/>
      <dgm:t>
        <a:bodyPr/>
        <a:lstStyle/>
        <a:p>
          <a:endParaRPr lang="en-US"/>
        </a:p>
      </dgm:t>
    </dgm:pt>
    <dgm:pt modelId="{34728D74-8425-4CAE-9A82-658460EFBC3B}">
      <dgm:prSet phldrT="[Text]"/>
      <dgm:spPr/>
      <dgm:t>
        <a:bodyPr/>
        <a:lstStyle/>
        <a:p>
          <a:r>
            <a:rPr lang="en-US" dirty="0" smtClean="0"/>
            <a:t>Target it</a:t>
          </a:r>
          <a:endParaRPr lang="en-US" dirty="0"/>
        </a:p>
      </dgm:t>
    </dgm:pt>
    <dgm:pt modelId="{02869C15-C960-468F-B53D-27B6C06A932E}" type="parTrans" cxnId="{B8F2AC7E-2E02-4ABA-B72D-DC1F87764D13}">
      <dgm:prSet/>
      <dgm:spPr/>
      <dgm:t>
        <a:bodyPr/>
        <a:lstStyle/>
        <a:p>
          <a:endParaRPr lang="en-US"/>
        </a:p>
      </dgm:t>
    </dgm:pt>
    <dgm:pt modelId="{EFFC7187-52DF-48A0-8B41-5E12357C6AA8}" type="sibTrans" cxnId="{B8F2AC7E-2E02-4ABA-B72D-DC1F87764D13}">
      <dgm:prSet/>
      <dgm:spPr/>
      <dgm:t>
        <a:bodyPr/>
        <a:lstStyle/>
        <a:p>
          <a:endParaRPr lang="en-US"/>
        </a:p>
      </dgm:t>
    </dgm:pt>
    <dgm:pt modelId="{21447B50-1BF5-4E58-94A5-353624059EEE}">
      <dgm:prSet phldrT="[Text]"/>
      <dgm:spPr/>
      <dgm:t>
        <a:bodyPr/>
        <a:lstStyle/>
        <a:p>
          <a:r>
            <a:rPr lang="en-US" dirty="0" smtClean="0"/>
            <a:t>Down-level experience</a:t>
          </a:r>
          <a:endParaRPr lang="en-US" dirty="0"/>
        </a:p>
      </dgm:t>
    </dgm:pt>
    <dgm:pt modelId="{055B328B-0331-4060-9950-66F0F3BBA256}" type="parTrans" cxnId="{625D0234-502B-477E-9C00-49410B4038A1}">
      <dgm:prSet/>
      <dgm:spPr/>
      <dgm:t>
        <a:bodyPr/>
        <a:lstStyle/>
        <a:p>
          <a:endParaRPr lang="en-US"/>
        </a:p>
      </dgm:t>
    </dgm:pt>
    <dgm:pt modelId="{D6B0D731-F86B-44B3-9C4B-FC1E124C5B2A}" type="sibTrans" cxnId="{625D0234-502B-477E-9C00-49410B4038A1}">
      <dgm:prSet/>
      <dgm:spPr/>
      <dgm:t>
        <a:bodyPr/>
        <a:lstStyle/>
        <a:p>
          <a:endParaRPr lang="en-US"/>
        </a:p>
      </dgm:t>
    </dgm:pt>
    <dgm:pt modelId="{D105CCB4-30C6-4442-9BF6-521487818E45}" type="pres">
      <dgm:prSet presAssocID="{DFA47AF8-55BB-4BAF-BBAF-65EB4EF2F5B1}" presName="Name0" presStyleCnt="0">
        <dgm:presLayoutVars>
          <dgm:dir/>
          <dgm:animLvl val="lvl"/>
          <dgm:resizeHandles val="exact"/>
        </dgm:presLayoutVars>
      </dgm:prSet>
      <dgm:spPr/>
      <dgm:t>
        <a:bodyPr/>
        <a:lstStyle/>
        <a:p>
          <a:endParaRPr lang="en-US"/>
        </a:p>
      </dgm:t>
    </dgm:pt>
    <dgm:pt modelId="{CA321AF8-3BA5-4F62-A7FE-662BB1111666}" type="pres">
      <dgm:prSet presAssocID="{51073713-0288-4BFC-B2E6-C8E345240703}" presName="composite" presStyleCnt="0"/>
      <dgm:spPr/>
    </dgm:pt>
    <dgm:pt modelId="{7717BD5F-EAB9-4295-BE24-651A080E0D32}" type="pres">
      <dgm:prSet presAssocID="{51073713-0288-4BFC-B2E6-C8E345240703}" presName="parTx" presStyleLbl="alignNode1" presStyleIdx="0" presStyleCnt="3">
        <dgm:presLayoutVars>
          <dgm:chMax val="0"/>
          <dgm:chPref val="0"/>
          <dgm:bulletEnabled val="1"/>
        </dgm:presLayoutVars>
      </dgm:prSet>
      <dgm:spPr/>
      <dgm:t>
        <a:bodyPr/>
        <a:lstStyle/>
        <a:p>
          <a:endParaRPr lang="en-US"/>
        </a:p>
      </dgm:t>
    </dgm:pt>
    <dgm:pt modelId="{6BA3AEC6-E562-4EA3-9947-00940C74DB84}" type="pres">
      <dgm:prSet presAssocID="{51073713-0288-4BFC-B2E6-C8E345240703}" presName="desTx" presStyleLbl="alignAccFollowNode1" presStyleIdx="0" presStyleCnt="3">
        <dgm:presLayoutVars>
          <dgm:bulletEnabled val="1"/>
        </dgm:presLayoutVars>
      </dgm:prSet>
      <dgm:spPr/>
      <dgm:t>
        <a:bodyPr/>
        <a:lstStyle/>
        <a:p>
          <a:endParaRPr lang="en-US"/>
        </a:p>
      </dgm:t>
    </dgm:pt>
    <dgm:pt modelId="{0F1B6E77-3868-4540-834B-D0DAEECFE86A}" type="pres">
      <dgm:prSet presAssocID="{16AE0BC9-8FA9-43CF-A68B-12F92751B254}" presName="space" presStyleCnt="0"/>
      <dgm:spPr/>
    </dgm:pt>
    <dgm:pt modelId="{446930F0-AA95-4927-9264-CDDDEA386D16}" type="pres">
      <dgm:prSet presAssocID="{49AE94C0-F6A9-495A-AFC0-9E8AFB5593AF}" presName="composite" presStyleCnt="0"/>
      <dgm:spPr/>
    </dgm:pt>
    <dgm:pt modelId="{02DC6143-6D3C-44E2-8382-2EC4C5A1F077}" type="pres">
      <dgm:prSet presAssocID="{49AE94C0-F6A9-495A-AFC0-9E8AFB5593AF}" presName="parTx" presStyleLbl="alignNode1" presStyleIdx="1" presStyleCnt="3">
        <dgm:presLayoutVars>
          <dgm:chMax val="0"/>
          <dgm:chPref val="0"/>
          <dgm:bulletEnabled val="1"/>
        </dgm:presLayoutVars>
      </dgm:prSet>
      <dgm:spPr/>
      <dgm:t>
        <a:bodyPr/>
        <a:lstStyle/>
        <a:p>
          <a:endParaRPr lang="en-US"/>
        </a:p>
      </dgm:t>
    </dgm:pt>
    <dgm:pt modelId="{9FD5D2C1-FE14-4C91-8A0F-5171FF741FCA}" type="pres">
      <dgm:prSet presAssocID="{49AE94C0-F6A9-495A-AFC0-9E8AFB5593AF}" presName="desTx" presStyleLbl="alignAccFollowNode1" presStyleIdx="1" presStyleCnt="3">
        <dgm:presLayoutVars>
          <dgm:bulletEnabled val="1"/>
        </dgm:presLayoutVars>
      </dgm:prSet>
      <dgm:spPr/>
      <dgm:t>
        <a:bodyPr/>
        <a:lstStyle/>
        <a:p>
          <a:endParaRPr lang="en-US"/>
        </a:p>
      </dgm:t>
    </dgm:pt>
    <dgm:pt modelId="{9ACEACD9-78E9-47D6-AC85-3050B27E88ED}" type="pres">
      <dgm:prSet presAssocID="{87D53DC9-5862-469D-9A13-E55D92FA8656}" presName="space" presStyleCnt="0"/>
      <dgm:spPr/>
    </dgm:pt>
    <dgm:pt modelId="{F580B92A-E012-4885-9F12-C3B15034077F}" type="pres">
      <dgm:prSet presAssocID="{34728D74-8425-4CAE-9A82-658460EFBC3B}" presName="composite" presStyleCnt="0"/>
      <dgm:spPr/>
    </dgm:pt>
    <dgm:pt modelId="{A1C39AAE-83BB-4410-BBEA-9C848F36E007}" type="pres">
      <dgm:prSet presAssocID="{34728D74-8425-4CAE-9A82-658460EFBC3B}" presName="parTx" presStyleLbl="alignNode1" presStyleIdx="2" presStyleCnt="3">
        <dgm:presLayoutVars>
          <dgm:chMax val="0"/>
          <dgm:chPref val="0"/>
          <dgm:bulletEnabled val="1"/>
        </dgm:presLayoutVars>
      </dgm:prSet>
      <dgm:spPr/>
      <dgm:t>
        <a:bodyPr/>
        <a:lstStyle/>
        <a:p>
          <a:endParaRPr lang="en-US"/>
        </a:p>
      </dgm:t>
    </dgm:pt>
    <dgm:pt modelId="{0C1C1F07-EEFB-40BA-BBFD-9C46C47BED26}" type="pres">
      <dgm:prSet presAssocID="{34728D74-8425-4CAE-9A82-658460EFBC3B}" presName="desTx" presStyleLbl="alignAccFollowNode1" presStyleIdx="2" presStyleCnt="3">
        <dgm:presLayoutVars>
          <dgm:bulletEnabled val="1"/>
        </dgm:presLayoutVars>
      </dgm:prSet>
      <dgm:spPr/>
      <dgm:t>
        <a:bodyPr/>
        <a:lstStyle/>
        <a:p>
          <a:endParaRPr lang="en-US"/>
        </a:p>
      </dgm:t>
    </dgm:pt>
  </dgm:ptLst>
  <dgm:cxnLst>
    <dgm:cxn modelId="{0F535E84-6DB8-4896-AB84-C58EDA2A7D2C}" type="presOf" srcId="{21447B50-1BF5-4E58-94A5-353624059EEE}" destId="{0C1C1F07-EEFB-40BA-BBFD-9C46C47BED26}" srcOrd="0" destOrd="0" presId="urn:microsoft.com/office/officeart/2005/8/layout/hList1"/>
    <dgm:cxn modelId="{B8F2AC7E-2E02-4ABA-B72D-DC1F87764D13}" srcId="{DFA47AF8-55BB-4BAF-BBAF-65EB4EF2F5B1}" destId="{34728D74-8425-4CAE-9A82-658460EFBC3B}" srcOrd="2" destOrd="0" parTransId="{02869C15-C960-468F-B53D-27B6C06A932E}" sibTransId="{EFFC7187-52DF-48A0-8B41-5E12357C6AA8}"/>
    <dgm:cxn modelId="{D9A3DB02-381A-4538-AE0A-3F2F7D396147}" srcId="{DFA47AF8-55BB-4BAF-BBAF-65EB4EF2F5B1}" destId="{51073713-0288-4BFC-B2E6-C8E345240703}" srcOrd="0" destOrd="0" parTransId="{5EB98DB4-74BF-461D-9EAC-C1B566916409}" sibTransId="{16AE0BC9-8FA9-43CF-A68B-12F92751B254}"/>
    <dgm:cxn modelId="{573D33E3-0DAB-4934-8A81-CB5CAA693434}" type="presOf" srcId="{7EEF13D8-5C0E-437D-BD10-059F256AA0B0}" destId="{9FD5D2C1-FE14-4C91-8A0F-5171FF741FCA}" srcOrd="0" destOrd="0" presId="urn:microsoft.com/office/officeart/2005/8/layout/hList1"/>
    <dgm:cxn modelId="{DBCBED1E-2B16-434C-BB71-60B31DD78337}" srcId="{51073713-0288-4BFC-B2E6-C8E345240703}" destId="{869F4937-40FF-43DE-A82E-FB37BEEFC5D9}" srcOrd="0" destOrd="0" parTransId="{9A819379-F0BD-44DA-A1FD-B4352FA9A13C}" sibTransId="{1FF40371-F3A9-47C6-9F55-9CCB3F8DAB2F}"/>
    <dgm:cxn modelId="{94325EBC-CAEA-41FB-B2B2-2746F7D3BE36}" type="presOf" srcId="{49AE94C0-F6A9-495A-AFC0-9E8AFB5593AF}" destId="{02DC6143-6D3C-44E2-8382-2EC4C5A1F077}" srcOrd="0" destOrd="0" presId="urn:microsoft.com/office/officeart/2005/8/layout/hList1"/>
    <dgm:cxn modelId="{DFECB8E0-A643-4567-A0CE-92A64AD8374C}" type="presOf" srcId="{51073713-0288-4BFC-B2E6-C8E345240703}" destId="{7717BD5F-EAB9-4295-BE24-651A080E0D32}" srcOrd="0" destOrd="0" presId="urn:microsoft.com/office/officeart/2005/8/layout/hList1"/>
    <dgm:cxn modelId="{AC8FF99F-5305-4DD4-8FC4-F7DEEECFC79A}" type="presOf" srcId="{3EB48081-A3DF-4778-8387-A22CE6D99071}" destId="{6BA3AEC6-E562-4EA3-9947-00940C74DB84}" srcOrd="0" destOrd="1" presId="urn:microsoft.com/office/officeart/2005/8/layout/hList1"/>
    <dgm:cxn modelId="{8F0CF80C-3886-448C-BDD9-5104B9A1A90A}" type="presOf" srcId="{869F4937-40FF-43DE-A82E-FB37BEEFC5D9}" destId="{6BA3AEC6-E562-4EA3-9947-00940C74DB84}" srcOrd="0" destOrd="0" presId="urn:microsoft.com/office/officeart/2005/8/layout/hList1"/>
    <dgm:cxn modelId="{EC4A8752-E8E9-4C5E-9D49-A9BB9E40BEC1}" type="presOf" srcId="{34728D74-8425-4CAE-9A82-658460EFBC3B}" destId="{A1C39AAE-83BB-4410-BBEA-9C848F36E007}" srcOrd="0" destOrd="0" presId="urn:microsoft.com/office/officeart/2005/8/layout/hList1"/>
    <dgm:cxn modelId="{70B8066B-C8F4-470C-BACC-2FBBE12D12D1}" srcId="{51073713-0288-4BFC-B2E6-C8E345240703}" destId="{3EB48081-A3DF-4778-8387-A22CE6D99071}" srcOrd="1" destOrd="0" parTransId="{56FD067A-9F73-4928-A9C6-4FD8FFEF19E5}" sibTransId="{F6BD0C65-BAAD-4051-89C5-5ADF4790E7B9}"/>
    <dgm:cxn modelId="{F3919C02-DC01-498B-9BC9-177DD3490286}" type="presOf" srcId="{DFA47AF8-55BB-4BAF-BBAF-65EB4EF2F5B1}" destId="{D105CCB4-30C6-4442-9BF6-521487818E45}" srcOrd="0" destOrd="0" presId="urn:microsoft.com/office/officeart/2005/8/layout/hList1"/>
    <dgm:cxn modelId="{84081AF2-29DA-4211-8D08-A9043B5D487F}" srcId="{DFA47AF8-55BB-4BAF-BBAF-65EB4EF2F5B1}" destId="{49AE94C0-F6A9-495A-AFC0-9E8AFB5593AF}" srcOrd="1" destOrd="0" parTransId="{3FA00579-20F0-4E83-941D-D99F8752637C}" sibTransId="{87D53DC9-5862-469D-9A13-E55D92FA8656}"/>
    <dgm:cxn modelId="{625D0234-502B-477E-9C00-49410B4038A1}" srcId="{34728D74-8425-4CAE-9A82-658460EFBC3B}" destId="{21447B50-1BF5-4E58-94A5-353624059EEE}" srcOrd="0" destOrd="0" parTransId="{055B328B-0331-4060-9950-66F0F3BBA256}" sibTransId="{D6B0D731-F86B-44B3-9C4B-FC1E124C5B2A}"/>
    <dgm:cxn modelId="{DC1A8DA8-8C9E-4A02-8DC8-141772F575D7}" srcId="{49AE94C0-F6A9-495A-AFC0-9E8AFB5593AF}" destId="{7EEF13D8-5C0E-437D-BD10-059F256AA0B0}" srcOrd="0" destOrd="0" parTransId="{092F2673-8A2D-4D61-BC55-7689C4205BFF}" sibTransId="{BFC501AC-165C-4C87-870A-F125BA76CA88}"/>
    <dgm:cxn modelId="{70869E71-83A1-4CDD-83C4-5316CE68D1BC}" type="presParOf" srcId="{D105CCB4-30C6-4442-9BF6-521487818E45}" destId="{CA321AF8-3BA5-4F62-A7FE-662BB1111666}" srcOrd="0" destOrd="0" presId="urn:microsoft.com/office/officeart/2005/8/layout/hList1"/>
    <dgm:cxn modelId="{941B52E3-661F-4B9A-AC2D-8C7A2050A189}" type="presParOf" srcId="{CA321AF8-3BA5-4F62-A7FE-662BB1111666}" destId="{7717BD5F-EAB9-4295-BE24-651A080E0D32}" srcOrd="0" destOrd="0" presId="urn:microsoft.com/office/officeart/2005/8/layout/hList1"/>
    <dgm:cxn modelId="{AC26EF12-2923-4FB5-BB41-C1297020EE85}" type="presParOf" srcId="{CA321AF8-3BA5-4F62-A7FE-662BB1111666}" destId="{6BA3AEC6-E562-4EA3-9947-00940C74DB84}" srcOrd="1" destOrd="0" presId="urn:microsoft.com/office/officeart/2005/8/layout/hList1"/>
    <dgm:cxn modelId="{E0DDDC6C-0C1C-481F-A2A6-A94D71F386EF}" type="presParOf" srcId="{D105CCB4-30C6-4442-9BF6-521487818E45}" destId="{0F1B6E77-3868-4540-834B-D0DAEECFE86A}" srcOrd="1" destOrd="0" presId="urn:microsoft.com/office/officeart/2005/8/layout/hList1"/>
    <dgm:cxn modelId="{F4853296-8638-4D93-8F6A-BC0510FC43E9}" type="presParOf" srcId="{D105CCB4-30C6-4442-9BF6-521487818E45}" destId="{446930F0-AA95-4927-9264-CDDDEA386D16}" srcOrd="2" destOrd="0" presId="urn:microsoft.com/office/officeart/2005/8/layout/hList1"/>
    <dgm:cxn modelId="{D26E9864-051D-4A9B-B098-9F63B0407959}" type="presParOf" srcId="{446930F0-AA95-4927-9264-CDDDEA386D16}" destId="{02DC6143-6D3C-44E2-8382-2EC4C5A1F077}" srcOrd="0" destOrd="0" presId="urn:microsoft.com/office/officeart/2005/8/layout/hList1"/>
    <dgm:cxn modelId="{D2B5CE83-DF76-48EC-B26D-88C499AD2D11}" type="presParOf" srcId="{446930F0-AA95-4927-9264-CDDDEA386D16}" destId="{9FD5D2C1-FE14-4C91-8A0F-5171FF741FCA}" srcOrd="1" destOrd="0" presId="urn:microsoft.com/office/officeart/2005/8/layout/hList1"/>
    <dgm:cxn modelId="{DEFEF6D7-6F77-47A5-B7FD-99CF4E6E774A}" type="presParOf" srcId="{D105CCB4-30C6-4442-9BF6-521487818E45}" destId="{9ACEACD9-78E9-47D6-AC85-3050B27E88ED}" srcOrd="3" destOrd="0" presId="urn:microsoft.com/office/officeart/2005/8/layout/hList1"/>
    <dgm:cxn modelId="{97204565-CA33-44A0-8209-6153FF2037DA}" type="presParOf" srcId="{D105CCB4-30C6-4442-9BF6-521487818E45}" destId="{F580B92A-E012-4885-9F12-C3B15034077F}" srcOrd="4" destOrd="0" presId="urn:microsoft.com/office/officeart/2005/8/layout/hList1"/>
    <dgm:cxn modelId="{1BAE98FD-9398-43AB-B60E-8879281E7C05}" type="presParOf" srcId="{F580B92A-E012-4885-9F12-C3B15034077F}" destId="{A1C39AAE-83BB-4410-BBEA-9C848F36E007}" srcOrd="0" destOrd="0" presId="urn:microsoft.com/office/officeart/2005/8/layout/hList1"/>
    <dgm:cxn modelId="{F715A681-C78A-4D34-BA72-A2310BF960BB}" type="presParOf" srcId="{F580B92A-E012-4885-9F12-C3B15034077F}" destId="{0C1C1F07-EEFB-40BA-BBFD-9C46C47BED2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EA1697-11E2-4E88-BD9C-EDC1C876061A}" type="doc">
      <dgm:prSet loTypeId="urn:microsoft.com/office/officeart/2005/8/layout/venn1" loCatId="relationship" qsTypeId="urn:microsoft.com/office/officeart/2005/8/quickstyle/simple1" qsCatId="simple" csTypeId="urn:microsoft.com/office/officeart/2005/8/colors/accent1_2" csCatId="accent1" phldr="1"/>
      <dgm:spPr/>
    </dgm:pt>
    <dgm:pt modelId="{1DAF5801-0C48-4159-9285-975B700BE814}">
      <dgm:prSet phldrT="[Text]"/>
      <dgm:spPr/>
      <dgm:t>
        <a:bodyPr/>
        <a:lstStyle/>
        <a:p>
          <a:r>
            <a:rPr lang="en-US" dirty="0" smtClean="0"/>
            <a:t>Silverlight</a:t>
          </a:r>
          <a:endParaRPr lang="en-US" dirty="0"/>
        </a:p>
      </dgm:t>
    </dgm:pt>
    <dgm:pt modelId="{1599CD96-EF01-44C1-9A8A-BA152BB10C21}" type="parTrans" cxnId="{3E9AF94F-7168-4F89-A9B6-234B2F954717}">
      <dgm:prSet/>
      <dgm:spPr/>
      <dgm:t>
        <a:bodyPr/>
        <a:lstStyle/>
        <a:p>
          <a:endParaRPr lang="en-US"/>
        </a:p>
      </dgm:t>
    </dgm:pt>
    <dgm:pt modelId="{487FBCF4-8733-4388-B822-E17216D6376B}" type="sibTrans" cxnId="{3E9AF94F-7168-4F89-A9B6-234B2F954717}">
      <dgm:prSet/>
      <dgm:spPr/>
      <dgm:t>
        <a:bodyPr/>
        <a:lstStyle/>
        <a:p>
          <a:endParaRPr lang="en-US"/>
        </a:p>
      </dgm:t>
    </dgm:pt>
    <dgm:pt modelId="{706B71BC-3872-40FE-BBE0-F8879CA0EB14}">
      <dgm:prSet phldrT="[Text]"/>
      <dgm:spPr/>
      <dgm:t>
        <a:bodyPr/>
        <a:lstStyle/>
        <a:p>
          <a:r>
            <a:rPr lang="en-US" dirty="0" smtClean="0"/>
            <a:t>Flash</a:t>
          </a:r>
          <a:endParaRPr lang="en-US" dirty="0"/>
        </a:p>
      </dgm:t>
    </dgm:pt>
    <dgm:pt modelId="{459973D5-D183-4860-8250-E6A1DC1B116E}" type="parTrans" cxnId="{8DE2C1C2-24F7-48BB-83FD-C1128BCF6D43}">
      <dgm:prSet/>
      <dgm:spPr/>
      <dgm:t>
        <a:bodyPr/>
        <a:lstStyle/>
        <a:p>
          <a:endParaRPr lang="en-US"/>
        </a:p>
      </dgm:t>
    </dgm:pt>
    <dgm:pt modelId="{0CAC25BC-B289-41C6-855C-E134983C90A7}" type="sibTrans" cxnId="{8DE2C1C2-24F7-48BB-83FD-C1128BCF6D43}">
      <dgm:prSet/>
      <dgm:spPr/>
      <dgm:t>
        <a:bodyPr/>
        <a:lstStyle/>
        <a:p>
          <a:endParaRPr lang="en-US"/>
        </a:p>
      </dgm:t>
    </dgm:pt>
    <dgm:pt modelId="{E9C01216-149C-4A7B-9ADC-0F5B25E53A5A}">
      <dgm:prSet phldrT="[Text]"/>
      <dgm:spPr/>
      <dgm:t>
        <a:bodyPr/>
        <a:lstStyle/>
        <a:p>
          <a:r>
            <a:rPr lang="en-US" dirty="0" smtClean="0"/>
            <a:t>HTML5</a:t>
          </a:r>
          <a:endParaRPr lang="en-US" dirty="0"/>
        </a:p>
      </dgm:t>
    </dgm:pt>
    <dgm:pt modelId="{6421DF90-2806-4981-93D4-D80F052DE016}" type="parTrans" cxnId="{2AEF4C3C-9E78-4316-9A39-B23BD8900530}">
      <dgm:prSet/>
      <dgm:spPr/>
      <dgm:t>
        <a:bodyPr/>
        <a:lstStyle/>
        <a:p>
          <a:endParaRPr lang="en-US"/>
        </a:p>
      </dgm:t>
    </dgm:pt>
    <dgm:pt modelId="{D832AEF2-7FC8-4C5F-AD50-F51C8BC0E230}" type="sibTrans" cxnId="{2AEF4C3C-9E78-4316-9A39-B23BD8900530}">
      <dgm:prSet/>
      <dgm:spPr/>
      <dgm:t>
        <a:bodyPr/>
        <a:lstStyle/>
        <a:p>
          <a:endParaRPr lang="en-US"/>
        </a:p>
      </dgm:t>
    </dgm:pt>
    <dgm:pt modelId="{3D532A8D-4DE2-4FA3-9319-2DC12D152AB0}" type="pres">
      <dgm:prSet presAssocID="{BDEA1697-11E2-4E88-BD9C-EDC1C876061A}" presName="compositeShape" presStyleCnt="0">
        <dgm:presLayoutVars>
          <dgm:chMax val="7"/>
          <dgm:dir/>
          <dgm:resizeHandles val="exact"/>
        </dgm:presLayoutVars>
      </dgm:prSet>
      <dgm:spPr/>
    </dgm:pt>
    <dgm:pt modelId="{DCBF54E5-FB89-4D00-A271-34ACFA44CA80}" type="pres">
      <dgm:prSet presAssocID="{1DAF5801-0C48-4159-9285-975B700BE814}" presName="circ1" presStyleLbl="vennNode1" presStyleIdx="0" presStyleCnt="3"/>
      <dgm:spPr/>
      <dgm:t>
        <a:bodyPr/>
        <a:lstStyle/>
        <a:p>
          <a:endParaRPr lang="en-US"/>
        </a:p>
      </dgm:t>
    </dgm:pt>
    <dgm:pt modelId="{DB1BE56A-69BD-4087-A41D-7C4E965B6E0C}" type="pres">
      <dgm:prSet presAssocID="{1DAF5801-0C48-4159-9285-975B700BE814}" presName="circ1Tx" presStyleLbl="revTx" presStyleIdx="0" presStyleCnt="0">
        <dgm:presLayoutVars>
          <dgm:chMax val="0"/>
          <dgm:chPref val="0"/>
          <dgm:bulletEnabled val="1"/>
        </dgm:presLayoutVars>
      </dgm:prSet>
      <dgm:spPr/>
      <dgm:t>
        <a:bodyPr/>
        <a:lstStyle/>
        <a:p>
          <a:endParaRPr lang="en-US"/>
        </a:p>
      </dgm:t>
    </dgm:pt>
    <dgm:pt modelId="{AD9DAEF8-617B-48CB-BE2F-6161CE747CE9}" type="pres">
      <dgm:prSet presAssocID="{706B71BC-3872-40FE-BBE0-F8879CA0EB14}" presName="circ2" presStyleLbl="vennNode1" presStyleIdx="1" presStyleCnt="3"/>
      <dgm:spPr/>
      <dgm:t>
        <a:bodyPr/>
        <a:lstStyle/>
        <a:p>
          <a:endParaRPr lang="en-US"/>
        </a:p>
      </dgm:t>
    </dgm:pt>
    <dgm:pt modelId="{59CF7DD9-7978-4113-B198-81EEE24CF830}" type="pres">
      <dgm:prSet presAssocID="{706B71BC-3872-40FE-BBE0-F8879CA0EB14}" presName="circ2Tx" presStyleLbl="revTx" presStyleIdx="0" presStyleCnt="0">
        <dgm:presLayoutVars>
          <dgm:chMax val="0"/>
          <dgm:chPref val="0"/>
          <dgm:bulletEnabled val="1"/>
        </dgm:presLayoutVars>
      </dgm:prSet>
      <dgm:spPr/>
      <dgm:t>
        <a:bodyPr/>
        <a:lstStyle/>
        <a:p>
          <a:endParaRPr lang="en-US"/>
        </a:p>
      </dgm:t>
    </dgm:pt>
    <dgm:pt modelId="{C0964071-32D2-463F-AF10-93A7F77210B1}" type="pres">
      <dgm:prSet presAssocID="{E9C01216-149C-4A7B-9ADC-0F5B25E53A5A}" presName="circ3" presStyleLbl="vennNode1" presStyleIdx="2" presStyleCnt="3"/>
      <dgm:spPr/>
      <dgm:t>
        <a:bodyPr/>
        <a:lstStyle/>
        <a:p>
          <a:endParaRPr lang="en-US"/>
        </a:p>
      </dgm:t>
    </dgm:pt>
    <dgm:pt modelId="{ADF3FC75-F861-470D-9FDC-8521C5FBA8B1}" type="pres">
      <dgm:prSet presAssocID="{E9C01216-149C-4A7B-9ADC-0F5B25E53A5A}" presName="circ3Tx" presStyleLbl="revTx" presStyleIdx="0" presStyleCnt="0">
        <dgm:presLayoutVars>
          <dgm:chMax val="0"/>
          <dgm:chPref val="0"/>
          <dgm:bulletEnabled val="1"/>
        </dgm:presLayoutVars>
      </dgm:prSet>
      <dgm:spPr/>
      <dgm:t>
        <a:bodyPr/>
        <a:lstStyle/>
        <a:p>
          <a:endParaRPr lang="en-US"/>
        </a:p>
      </dgm:t>
    </dgm:pt>
  </dgm:ptLst>
  <dgm:cxnLst>
    <dgm:cxn modelId="{0A1BA8AA-4A1A-4B7A-82DC-DCFC4ABA420E}" type="presOf" srcId="{1DAF5801-0C48-4159-9285-975B700BE814}" destId="{DB1BE56A-69BD-4087-A41D-7C4E965B6E0C}" srcOrd="1" destOrd="0" presId="urn:microsoft.com/office/officeart/2005/8/layout/venn1"/>
    <dgm:cxn modelId="{1589C923-85CE-403D-803D-A938A4BB634B}" type="presOf" srcId="{E9C01216-149C-4A7B-9ADC-0F5B25E53A5A}" destId="{ADF3FC75-F861-470D-9FDC-8521C5FBA8B1}" srcOrd="1" destOrd="0" presId="urn:microsoft.com/office/officeart/2005/8/layout/venn1"/>
    <dgm:cxn modelId="{3E9AF94F-7168-4F89-A9B6-234B2F954717}" srcId="{BDEA1697-11E2-4E88-BD9C-EDC1C876061A}" destId="{1DAF5801-0C48-4159-9285-975B700BE814}" srcOrd="0" destOrd="0" parTransId="{1599CD96-EF01-44C1-9A8A-BA152BB10C21}" sibTransId="{487FBCF4-8733-4388-B822-E17216D6376B}"/>
    <dgm:cxn modelId="{99A64AFA-2478-41C7-9825-6C2DD1DE1A34}" type="presOf" srcId="{706B71BC-3872-40FE-BBE0-F8879CA0EB14}" destId="{59CF7DD9-7978-4113-B198-81EEE24CF830}" srcOrd="1" destOrd="0" presId="urn:microsoft.com/office/officeart/2005/8/layout/venn1"/>
    <dgm:cxn modelId="{8DE2C1C2-24F7-48BB-83FD-C1128BCF6D43}" srcId="{BDEA1697-11E2-4E88-BD9C-EDC1C876061A}" destId="{706B71BC-3872-40FE-BBE0-F8879CA0EB14}" srcOrd="1" destOrd="0" parTransId="{459973D5-D183-4860-8250-E6A1DC1B116E}" sibTransId="{0CAC25BC-B289-41C6-855C-E134983C90A7}"/>
    <dgm:cxn modelId="{ABA183D7-3405-4109-8B30-2FBDF70E2E92}" type="presOf" srcId="{706B71BC-3872-40FE-BBE0-F8879CA0EB14}" destId="{AD9DAEF8-617B-48CB-BE2F-6161CE747CE9}" srcOrd="0" destOrd="0" presId="urn:microsoft.com/office/officeart/2005/8/layout/venn1"/>
    <dgm:cxn modelId="{27005460-D60B-4D57-90A1-00A86382FB65}" type="presOf" srcId="{BDEA1697-11E2-4E88-BD9C-EDC1C876061A}" destId="{3D532A8D-4DE2-4FA3-9319-2DC12D152AB0}" srcOrd="0" destOrd="0" presId="urn:microsoft.com/office/officeart/2005/8/layout/venn1"/>
    <dgm:cxn modelId="{1183079B-8477-4941-9166-5F6AE252FE3D}" type="presOf" srcId="{1DAF5801-0C48-4159-9285-975B700BE814}" destId="{DCBF54E5-FB89-4D00-A271-34ACFA44CA80}" srcOrd="0" destOrd="0" presId="urn:microsoft.com/office/officeart/2005/8/layout/venn1"/>
    <dgm:cxn modelId="{7AD3D6C2-86DF-43C3-A78C-51149066C3DE}" type="presOf" srcId="{E9C01216-149C-4A7B-9ADC-0F5B25E53A5A}" destId="{C0964071-32D2-463F-AF10-93A7F77210B1}" srcOrd="0" destOrd="0" presId="urn:microsoft.com/office/officeart/2005/8/layout/venn1"/>
    <dgm:cxn modelId="{2AEF4C3C-9E78-4316-9A39-B23BD8900530}" srcId="{BDEA1697-11E2-4E88-BD9C-EDC1C876061A}" destId="{E9C01216-149C-4A7B-9ADC-0F5B25E53A5A}" srcOrd="2" destOrd="0" parTransId="{6421DF90-2806-4981-93D4-D80F052DE016}" sibTransId="{D832AEF2-7FC8-4C5F-AD50-F51C8BC0E230}"/>
    <dgm:cxn modelId="{8A21F3B4-ECDC-4509-9156-92B282F9A6C0}" type="presParOf" srcId="{3D532A8D-4DE2-4FA3-9319-2DC12D152AB0}" destId="{DCBF54E5-FB89-4D00-A271-34ACFA44CA80}" srcOrd="0" destOrd="0" presId="urn:microsoft.com/office/officeart/2005/8/layout/venn1"/>
    <dgm:cxn modelId="{9C019EE4-C3FB-423D-B199-C414DC8392D7}" type="presParOf" srcId="{3D532A8D-4DE2-4FA3-9319-2DC12D152AB0}" destId="{DB1BE56A-69BD-4087-A41D-7C4E965B6E0C}" srcOrd="1" destOrd="0" presId="urn:microsoft.com/office/officeart/2005/8/layout/venn1"/>
    <dgm:cxn modelId="{4E0583F6-323A-49B8-BE31-27E39CF486F7}" type="presParOf" srcId="{3D532A8D-4DE2-4FA3-9319-2DC12D152AB0}" destId="{AD9DAEF8-617B-48CB-BE2F-6161CE747CE9}" srcOrd="2" destOrd="0" presId="urn:microsoft.com/office/officeart/2005/8/layout/venn1"/>
    <dgm:cxn modelId="{FEE1BC86-5C02-49BA-84FB-A7AC1766C475}" type="presParOf" srcId="{3D532A8D-4DE2-4FA3-9319-2DC12D152AB0}" destId="{59CF7DD9-7978-4113-B198-81EEE24CF830}" srcOrd="3" destOrd="0" presId="urn:microsoft.com/office/officeart/2005/8/layout/venn1"/>
    <dgm:cxn modelId="{25E5D057-3C72-4412-9559-4DE9C10FCD59}" type="presParOf" srcId="{3D532A8D-4DE2-4FA3-9319-2DC12D152AB0}" destId="{C0964071-32D2-463F-AF10-93A7F77210B1}" srcOrd="4" destOrd="0" presId="urn:microsoft.com/office/officeart/2005/8/layout/venn1"/>
    <dgm:cxn modelId="{EFF2ECD3-DEAF-45DA-9485-FB638BF5C002}" type="presParOf" srcId="{3D532A8D-4DE2-4FA3-9319-2DC12D152AB0}" destId="{ADF3FC75-F861-470D-9FDC-8521C5FBA8B1}"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11423C-51C1-44DC-A4C7-C10CDAD75A7B}" type="doc">
      <dgm:prSet loTypeId="urn:microsoft.com/office/officeart/2005/8/layout/balance1" loCatId="relationship" qsTypeId="urn:microsoft.com/office/officeart/2005/8/quickstyle/simple4" qsCatId="simple" csTypeId="urn:microsoft.com/office/officeart/2005/8/colors/accent3_3" csCatId="accent3" phldr="1"/>
      <dgm:spPr/>
      <dgm:t>
        <a:bodyPr/>
        <a:lstStyle/>
        <a:p>
          <a:endParaRPr lang="en-US"/>
        </a:p>
      </dgm:t>
    </dgm:pt>
    <dgm:pt modelId="{4EF950BF-38D7-4BE5-A93A-222DA2A7A5FB}">
      <dgm:prSet phldrT="[Text]"/>
      <dgm:spPr/>
      <dgm:t>
        <a:bodyPr/>
        <a:lstStyle/>
        <a:p>
          <a:r>
            <a:rPr lang="en-US" smtClean="0"/>
            <a:t>Scalable Vector Graphics</a:t>
          </a:r>
          <a:endParaRPr lang="en-US" dirty="0"/>
        </a:p>
      </dgm:t>
    </dgm:pt>
    <dgm:pt modelId="{A4A69705-8980-4DA0-91AE-456FA254C04E}" type="parTrans" cxnId="{D21B061A-B4E8-4B53-8054-F0877678D181}">
      <dgm:prSet/>
      <dgm:spPr/>
      <dgm:t>
        <a:bodyPr/>
        <a:lstStyle/>
        <a:p>
          <a:endParaRPr lang="en-US"/>
        </a:p>
      </dgm:t>
    </dgm:pt>
    <dgm:pt modelId="{734D7541-D526-4763-9FA6-B45DF01654FD}" type="sibTrans" cxnId="{D21B061A-B4E8-4B53-8054-F0877678D181}">
      <dgm:prSet/>
      <dgm:spPr/>
      <dgm:t>
        <a:bodyPr/>
        <a:lstStyle/>
        <a:p>
          <a:endParaRPr lang="en-US"/>
        </a:p>
      </dgm:t>
    </dgm:pt>
    <dgm:pt modelId="{F3BFB4C6-68FF-441C-B967-8D145AE6CF18}">
      <dgm:prSet phldrT="[Text]"/>
      <dgm:spPr/>
      <dgm:t>
        <a:bodyPr/>
        <a:lstStyle/>
        <a:p>
          <a:r>
            <a:rPr lang="en-US" dirty="0" smtClean="0"/>
            <a:t>Vector-output</a:t>
          </a:r>
          <a:endParaRPr lang="en-US" dirty="0"/>
        </a:p>
      </dgm:t>
    </dgm:pt>
    <dgm:pt modelId="{C6043EC9-AC86-494F-B01F-9E3D88579858}" type="parTrans" cxnId="{F229EE68-2B31-4764-A3EA-86CA4DCF60D5}">
      <dgm:prSet/>
      <dgm:spPr/>
      <dgm:t>
        <a:bodyPr/>
        <a:lstStyle/>
        <a:p>
          <a:endParaRPr lang="en-US"/>
        </a:p>
      </dgm:t>
    </dgm:pt>
    <dgm:pt modelId="{1CFE3CB0-6489-4E91-A704-611E5B05E23F}" type="sibTrans" cxnId="{F229EE68-2B31-4764-A3EA-86CA4DCF60D5}">
      <dgm:prSet/>
      <dgm:spPr/>
      <dgm:t>
        <a:bodyPr/>
        <a:lstStyle/>
        <a:p>
          <a:endParaRPr lang="en-US"/>
        </a:p>
      </dgm:t>
    </dgm:pt>
    <dgm:pt modelId="{A8E13F14-F1A5-44A7-BEE3-349F181D3311}">
      <dgm:prSet phldrT="[Text]"/>
      <dgm:spPr/>
      <dgm:t>
        <a:bodyPr/>
        <a:lstStyle/>
        <a:p>
          <a:r>
            <a:rPr lang="en-US" dirty="0" smtClean="0"/>
            <a:t>Good for interaction</a:t>
          </a:r>
          <a:endParaRPr lang="en-US" dirty="0"/>
        </a:p>
      </dgm:t>
    </dgm:pt>
    <dgm:pt modelId="{3CB786D4-35A4-452E-BF8C-C327AB8732DA}" type="parTrans" cxnId="{36FDB334-DE72-45C0-82E0-1A25B6C3B9EA}">
      <dgm:prSet/>
      <dgm:spPr/>
      <dgm:t>
        <a:bodyPr/>
        <a:lstStyle/>
        <a:p>
          <a:endParaRPr lang="en-US"/>
        </a:p>
      </dgm:t>
    </dgm:pt>
    <dgm:pt modelId="{32BB216B-579A-491C-86F1-200612490E37}" type="sibTrans" cxnId="{36FDB334-DE72-45C0-82E0-1A25B6C3B9EA}">
      <dgm:prSet/>
      <dgm:spPr/>
      <dgm:t>
        <a:bodyPr/>
        <a:lstStyle/>
        <a:p>
          <a:endParaRPr lang="en-US"/>
        </a:p>
      </dgm:t>
    </dgm:pt>
    <dgm:pt modelId="{141F7682-C0FC-4785-9F78-61117C297735}">
      <dgm:prSet phldrT="[Text]"/>
      <dgm:spPr/>
      <dgm:t>
        <a:bodyPr/>
        <a:lstStyle/>
        <a:p>
          <a:r>
            <a:rPr lang="en-US" smtClean="0"/>
            <a:t>Canvas</a:t>
          </a:r>
          <a:endParaRPr lang="en-US" dirty="0"/>
        </a:p>
      </dgm:t>
    </dgm:pt>
    <dgm:pt modelId="{E751C6D7-F4D1-4B38-BCBF-4AFF54619CA2}" type="parTrans" cxnId="{BD60D2CC-DA77-4D70-AE3F-4FDA0E37CAFE}">
      <dgm:prSet/>
      <dgm:spPr/>
      <dgm:t>
        <a:bodyPr/>
        <a:lstStyle/>
        <a:p>
          <a:endParaRPr lang="en-US"/>
        </a:p>
      </dgm:t>
    </dgm:pt>
    <dgm:pt modelId="{3E424128-31AE-410C-B242-E3E1E1ED3662}" type="sibTrans" cxnId="{BD60D2CC-DA77-4D70-AE3F-4FDA0E37CAFE}">
      <dgm:prSet/>
      <dgm:spPr/>
      <dgm:t>
        <a:bodyPr/>
        <a:lstStyle/>
        <a:p>
          <a:endParaRPr lang="en-US"/>
        </a:p>
      </dgm:t>
    </dgm:pt>
    <dgm:pt modelId="{539138DC-85A9-4B87-BAEC-303E397EA04E}">
      <dgm:prSet phldrT="[Text]"/>
      <dgm:spPr/>
      <dgm:t>
        <a:bodyPr/>
        <a:lstStyle/>
        <a:p>
          <a:r>
            <a:rPr lang="en-US" dirty="0" smtClean="0"/>
            <a:t>Bitmap-output</a:t>
          </a:r>
          <a:endParaRPr lang="en-US" dirty="0"/>
        </a:p>
      </dgm:t>
    </dgm:pt>
    <dgm:pt modelId="{DA2E306D-5BC4-49F6-877B-030186F014E9}" type="parTrans" cxnId="{93E06601-9D0C-4762-824E-8C19BFF2F06C}">
      <dgm:prSet/>
      <dgm:spPr/>
      <dgm:t>
        <a:bodyPr/>
        <a:lstStyle/>
        <a:p>
          <a:endParaRPr lang="en-US"/>
        </a:p>
      </dgm:t>
    </dgm:pt>
    <dgm:pt modelId="{A6D9B9C5-60D5-4FAF-A892-15DD36C98266}" type="sibTrans" cxnId="{93E06601-9D0C-4762-824E-8C19BFF2F06C}">
      <dgm:prSet/>
      <dgm:spPr/>
      <dgm:t>
        <a:bodyPr/>
        <a:lstStyle/>
        <a:p>
          <a:endParaRPr lang="en-US"/>
        </a:p>
      </dgm:t>
    </dgm:pt>
    <dgm:pt modelId="{673B5F25-5CB0-4D1D-9981-D8EE31248632}">
      <dgm:prSet phldrT="[Text]"/>
      <dgm:spPr/>
      <dgm:t>
        <a:bodyPr/>
        <a:lstStyle/>
        <a:p>
          <a:r>
            <a:rPr lang="en-US" dirty="0" smtClean="0"/>
            <a:t>Good for animation</a:t>
          </a:r>
          <a:endParaRPr lang="en-US" dirty="0"/>
        </a:p>
      </dgm:t>
    </dgm:pt>
    <dgm:pt modelId="{522604F4-68F2-41B2-BB5A-DE3207DBB9F5}" type="parTrans" cxnId="{98B1E179-4185-4A24-BE37-655B92E45E94}">
      <dgm:prSet/>
      <dgm:spPr/>
      <dgm:t>
        <a:bodyPr/>
        <a:lstStyle/>
        <a:p>
          <a:endParaRPr lang="en-US"/>
        </a:p>
      </dgm:t>
    </dgm:pt>
    <dgm:pt modelId="{6530B817-9510-4712-819F-9361CE499721}" type="sibTrans" cxnId="{98B1E179-4185-4A24-BE37-655B92E45E94}">
      <dgm:prSet/>
      <dgm:spPr/>
      <dgm:t>
        <a:bodyPr/>
        <a:lstStyle/>
        <a:p>
          <a:endParaRPr lang="en-US"/>
        </a:p>
      </dgm:t>
    </dgm:pt>
    <dgm:pt modelId="{2C981AB0-8D43-4A0F-95A5-DCE17B795752}">
      <dgm:prSet phldrT="[Text]"/>
      <dgm:spPr/>
      <dgm:t>
        <a:bodyPr/>
        <a:lstStyle/>
        <a:p>
          <a:r>
            <a:rPr lang="en-US" dirty="0" smtClean="0"/>
            <a:t>JavaScript-based</a:t>
          </a:r>
          <a:endParaRPr lang="en-US" dirty="0"/>
        </a:p>
      </dgm:t>
    </dgm:pt>
    <dgm:pt modelId="{E34B2CF5-B4AC-4309-AC23-12300F5D6021}" type="parTrans" cxnId="{C2CEAAAD-BD0E-4D1B-B09B-E90EBA264AE8}">
      <dgm:prSet/>
      <dgm:spPr/>
      <dgm:t>
        <a:bodyPr/>
        <a:lstStyle/>
        <a:p>
          <a:endParaRPr lang="en-US"/>
        </a:p>
      </dgm:t>
    </dgm:pt>
    <dgm:pt modelId="{5EACBCFA-486A-454A-B053-4C60AACB840C}" type="sibTrans" cxnId="{C2CEAAAD-BD0E-4D1B-B09B-E90EBA264AE8}">
      <dgm:prSet/>
      <dgm:spPr/>
      <dgm:t>
        <a:bodyPr/>
        <a:lstStyle/>
        <a:p>
          <a:endParaRPr lang="en-US"/>
        </a:p>
      </dgm:t>
    </dgm:pt>
    <dgm:pt modelId="{0A2327CB-0C32-49F8-A2D2-B1EBEEA91541}">
      <dgm:prSet phldrT="[Text]"/>
      <dgm:spPr/>
      <dgm:t>
        <a:bodyPr/>
        <a:lstStyle/>
        <a:p>
          <a:r>
            <a:rPr lang="en-US" dirty="0" smtClean="0"/>
            <a:t>XML-based</a:t>
          </a:r>
          <a:endParaRPr lang="en-US" dirty="0"/>
        </a:p>
      </dgm:t>
    </dgm:pt>
    <dgm:pt modelId="{93AA2BBD-F805-4D7B-B004-D19D81CB5770}" type="parTrans" cxnId="{C8F22D99-4389-4EB5-AC19-CFFD99C824D5}">
      <dgm:prSet/>
      <dgm:spPr/>
      <dgm:t>
        <a:bodyPr/>
        <a:lstStyle/>
        <a:p>
          <a:endParaRPr lang="en-US"/>
        </a:p>
      </dgm:t>
    </dgm:pt>
    <dgm:pt modelId="{94D8203D-C8C1-44B5-AEDA-495266E713F8}" type="sibTrans" cxnId="{C8F22D99-4389-4EB5-AC19-CFFD99C824D5}">
      <dgm:prSet/>
      <dgm:spPr/>
      <dgm:t>
        <a:bodyPr/>
        <a:lstStyle/>
        <a:p>
          <a:endParaRPr lang="en-US"/>
        </a:p>
      </dgm:t>
    </dgm:pt>
    <dgm:pt modelId="{DBB6A01A-21EF-4EB7-A50A-8AC5CDB13C7B}" type="pres">
      <dgm:prSet presAssocID="{3211423C-51C1-44DC-A4C7-C10CDAD75A7B}" presName="outerComposite" presStyleCnt="0">
        <dgm:presLayoutVars>
          <dgm:chMax val="2"/>
          <dgm:animLvl val="lvl"/>
          <dgm:resizeHandles val="exact"/>
        </dgm:presLayoutVars>
      </dgm:prSet>
      <dgm:spPr/>
      <dgm:t>
        <a:bodyPr/>
        <a:lstStyle/>
        <a:p>
          <a:endParaRPr lang="en-US"/>
        </a:p>
      </dgm:t>
    </dgm:pt>
    <dgm:pt modelId="{07B8D5A6-BFAF-49C0-A373-2FF5B3562567}" type="pres">
      <dgm:prSet presAssocID="{3211423C-51C1-44DC-A4C7-C10CDAD75A7B}" presName="dummyMaxCanvas" presStyleCnt="0"/>
      <dgm:spPr/>
      <dgm:t>
        <a:bodyPr/>
        <a:lstStyle/>
        <a:p>
          <a:endParaRPr lang="en-US"/>
        </a:p>
      </dgm:t>
    </dgm:pt>
    <dgm:pt modelId="{5BEA4E49-A077-40B7-8F84-8C2C62ABD2A9}" type="pres">
      <dgm:prSet presAssocID="{3211423C-51C1-44DC-A4C7-C10CDAD75A7B}" presName="parentComposite" presStyleCnt="0"/>
      <dgm:spPr/>
      <dgm:t>
        <a:bodyPr/>
        <a:lstStyle/>
        <a:p>
          <a:endParaRPr lang="en-US"/>
        </a:p>
      </dgm:t>
    </dgm:pt>
    <dgm:pt modelId="{23F9A979-0D3E-44C1-A07F-559901606263}" type="pres">
      <dgm:prSet presAssocID="{3211423C-51C1-44DC-A4C7-C10CDAD75A7B}" presName="parent1" presStyleLbl="alignAccFollowNode1" presStyleIdx="0" presStyleCnt="4">
        <dgm:presLayoutVars>
          <dgm:chMax val="4"/>
        </dgm:presLayoutVars>
      </dgm:prSet>
      <dgm:spPr/>
      <dgm:t>
        <a:bodyPr/>
        <a:lstStyle/>
        <a:p>
          <a:endParaRPr lang="en-US"/>
        </a:p>
      </dgm:t>
    </dgm:pt>
    <dgm:pt modelId="{9D8E519D-F67B-4C5A-A8C5-856EB6F76D25}" type="pres">
      <dgm:prSet presAssocID="{3211423C-51C1-44DC-A4C7-C10CDAD75A7B}" presName="parent2" presStyleLbl="alignAccFollowNode1" presStyleIdx="1" presStyleCnt="4">
        <dgm:presLayoutVars>
          <dgm:chMax val="4"/>
        </dgm:presLayoutVars>
      </dgm:prSet>
      <dgm:spPr/>
      <dgm:t>
        <a:bodyPr/>
        <a:lstStyle/>
        <a:p>
          <a:endParaRPr lang="en-US"/>
        </a:p>
      </dgm:t>
    </dgm:pt>
    <dgm:pt modelId="{E57739FA-2169-43FF-B91C-BAAE249BD6AB}" type="pres">
      <dgm:prSet presAssocID="{3211423C-51C1-44DC-A4C7-C10CDAD75A7B}" presName="childrenComposite" presStyleCnt="0"/>
      <dgm:spPr/>
      <dgm:t>
        <a:bodyPr/>
        <a:lstStyle/>
        <a:p>
          <a:endParaRPr lang="en-US"/>
        </a:p>
      </dgm:t>
    </dgm:pt>
    <dgm:pt modelId="{812FF241-3511-4D34-915F-3C53FBB51284}" type="pres">
      <dgm:prSet presAssocID="{3211423C-51C1-44DC-A4C7-C10CDAD75A7B}" presName="dummyMaxCanvas_ChildArea" presStyleCnt="0"/>
      <dgm:spPr/>
      <dgm:t>
        <a:bodyPr/>
        <a:lstStyle/>
        <a:p>
          <a:endParaRPr lang="en-US"/>
        </a:p>
      </dgm:t>
    </dgm:pt>
    <dgm:pt modelId="{B8B2FFC6-33E9-4149-AFC0-45E6CA902C9F}" type="pres">
      <dgm:prSet presAssocID="{3211423C-51C1-44DC-A4C7-C10CDAD75A7B}" presName="fulcrum" presStyleLbl="alignAccFollowNode1" presStyleIdx="2" presStyleCnt="4"/>
      <dgm:spPr/>
      <dgm:t>
        <a:bodyPr/>
        <a:lstStyle/>
        <a:p>
          <a:endParaRPr lang="en-US"/>
        </a:p>
      </dgm:t>
    </dgm:pt>
    <dgm:pt modelId="{4672EE25-7975-4669-9EA6-20824E2A8C39}" type="pres">
      <dgm:prSet presAssocID="{3211423C-51C1-44DC-A4C7-C10CDAD75A7B}" presName="balance_33" presStyleLbl="alignAccFollowNode1" presStyleIdx="3" presStyleCnt="4">
        <dgm:presLayoutVars>
          <dgm:bulletEnabled val="1"/>
        </dgm:presLayoutVars>
      </dgm:prSet>
      <dgm:spPr/>
      <dgm:t>
        <a:bodyPr/>
        <a:lstStyle/>
        <a:p>
          <a:endParaRPr lang="en-US"/>
        </a:p>
      </dgm:t>
    </dgm:pt>
    <dgm:pt modelId="{1EBA7E77-476A-4D3E-B5A9-2BB34B015056}" type="pres">
      <dgm:prSet presAssocID="{3211423C-51C1-44DC-A4C7-C10CDAD75A7B}" presName="right_33_1" presStyleLbl="node1" presStyleIdx="0" presStyleCnt="6">
        <dgm:presLayoutVars>
          <dgm:bulletEnabled val="1"/>
        </dgm:presLayoutVars>
      </dgm:prSet>
      <dgm:spPr/>
      <dgm:t>
        <a:bodyPr/>
        <a:lstStyle/>
        <a:p>
          <a:endParaRPr lang="en-US"/>
        </a:p>
      </dgm:t>
    </dgm:pt>
    <dgm:pt modelId="{E71DC2E0-3EBE-44C1-A935-A218B3AA7A5B}" type="pres">
      <dgm:prSet presAssocID="{3211423C-51C1-44DC-A4C7-C10CDAD75A7B}" presName="right_33_2" presStyleLbl="node1" presStyleIdx="1" presStyleCnt="6">
        <dgm:presLayoutVars>
          <dgm:bulletEnabled val="1"/>
        </dgm:presLayoutVars>
      </dgm:prSet>
      <dgm:spPr/>
      <dgm:t>
        <a:bodyPr/>
        <a:lstStyle/>
        <a:p>
          <a:endParaRPr lang="en-US"/>
        </a:p>
      </dgm:t>
    </dgm:pt>
    <dgm:pt modelId="{DEDF75C5-7225-4043-A434-CD0129770AE0}" type="pres">
      <dgm:prSet presAssocID="{3211423C-51C1-44DC-A4C7-C10CDAD75A7B}" presName="right_33_3" presStyleLbl="node1" presStyleIdx="2" presStyleCnt="6">
        <dgm:presLayoutVars>
          <dgm:bulletEnabled val="1"/>
        </dgm:presLayoutVars>
      </dgm:prSet>
      <dgm:spPr/>
      <dgm:t>
        <a:bodyPr/>
        <a:lstStyle/>
        <a:p>
          <a:endParaRPr lang="en-US"/>
        </a:p>
      </dgm:t>
    </dgm:pt>
    <dgm:pt modelId="{FE7082D9-4596-4C5F-AAE0-EBBE279417E6}" type="pres">
      <dgm:prSet presAssocID="{3211423C-51C1-44DC-A4C7-C10CDAD75A7B}" presName="left_33_1" presStyleLbl="node1" presStyleIdx="3" presStyleCnt="6">
        <dgm:presLayoutVars>
          <dgm:bulletEnabled val="1"/>
        </dgm:presLayoutVars>
      </dgm:prSet>
      <dgm:spPr/>
      <dgm:t>
        <a:bodyPr/>
        <a:lstStyle/>
        <a:p>
          <a:endParaRPr lang="en-US"/>
        </a:p>
      </dgm:t>
    </dgm:pt>
    <dgm:pt modelId="{E314E134-9442-4DCA-A2D3-7430356BB462}" type="pres">
      <dgm:prSet presAssocID="{3211423C-51C1-44DC-A4C7-C10CDAD75A7B}" presName="left_33_2" presStyleLbl="node1" presStyleIdx="4" presStyleCnt="6">
        <dgm:presLayoutVars>
          <dgm:bulletEnabled val="1"/>
        </dgm:presLayoutVars>
      </dgm:prSet>
      <dgm:spPr/>
      <dgm:t>
        <a:bodyPr/>
        <a:lstStyle/>
        <a:p>
          <a:endParaRPr lang="en-US"/>
        </a:p>
      </dgm:t>
    </dgm:pt>
    <dgm:pt modelId="{56D66040-4C9F-447E-AC20-AD98A3A41C10}" type="pres">
      <dgm:prSet presAssocID="{3211423C-51C1-44DC-A4C7-C10CDAD75A7B}" presName="left_33_3" presStyleLbl="node1" presStyleIdx="5" presStyleCnt="6">
        <dgm:presLayoutVars>
          <dgm:bulletEnabled val="1"/>
        </dgm:presLayoutVars>
      </dgm:prSet>
      <dgm:spPr/>
      <dgm:t>
        <a:bodyPr/>
        <a:lstStyle/>
        <a:p>
          <a:endParaRPr lang="en-US"/>
        </a:p>
      </dgm:t>
    </dgm:pt>
  </dgm:ptLst>
  <dgm:cxnLst>
    <dgm:cxn modelId="{98A1ACBF-44FB-4E1D-9160-A80CB689752D}" type="presOf" srcId="{0A2327CB-0C32-49F8-A2D2-B1EBEEA91541}" destId="{56D66040-4C9F-447E-AC20-AD98A3A41C10}" srcOrd="0" destOrd="0" presId="urn:microsoft.com/office/officeart/2005/8/layout/balance1"/>
    <dgm:cxn modelId="{F229EE68-2B31-4764-A3EA-86CA4DCF60D5}" srcId="{4EF950BF-38D7-4BE5-A93A-222DA2A7A5FB}" destId="{F3BFB4C6-68FF-441C-B967-8D145AE6CF18}" srcOrd="0" destOrd="0" parTransId="{C6043EC9-AC86-494F-B01F-9E3D88579858}" sibTransId="{1CFE3CB0-6489-4E91-A704-611E5B05E23F}"/>
    <dgm:cxn modelId="{C2CEAAAD-BD0E-4D1B-B09B-E90EBA264AE8}" srcId="{141F7682-C0FC-4785-9F78-61117C297735}" destId="{2C981AB0-8D43-4A0F-95A5-DCE17B795752}" srcOrd="2" destOrd="0" parTransId="{E34B2CF5-B4AC-4309-AC23-12300F5D6021}" sibTransId="{5EACBCFA-486A-454A-B053-4C60AACB840C}"/>
    <dgm:cxn modelId="{6F540B45-B164-474A-8641-E4FD60A2F0BC}" type="presOf" srcId="{A8E13F14-F1A5-44A7-BEE3-349F181D3311}" destId="{E314E134-9442-4DCA-A2D3-7430356BB462}" srcOrd="0" destOrd="0" presId="urn:microsoft.com/office/officeart/2005/8/layout/balance1"/>
    <dgm:cxn modelId="{29BA877D-23A5-422D-B26F-C084758A3348}" type="presOf" srcId="{2C981AB0-8D43-4A0F-95A5-DCE17B795752}" destId="{DEDF75C5-7225-4043-A434-CD0129770AE0}" srcOrd="0" destOrd="0" presId="urn:microsoft.com/office/officeart/2005/8/layout/balance1"/>
    <dgm:cxn modelId="{36FDB334-DE72-45C0-82E0-1A25B6C3B9EA}" srcId="{4EF950BF-38D7-4BE5-A93A-222DA2A7A5FB}" destId="{A8E13F14-F1A5-44A7-BEE3-349F181D3311}" srcOrd="1" destOrd="0" parTransId="{3CB786D4-35A4-452E-BF8C-C327AB8732DA}" sibTransId="{32BB216B-579A-491C-86F1-200612490E37}"/>
    <dgm:cxn modelId="{5B443BA1-0642-49C2-8689-8EA1D231106C}" type="presOf" srcId="{673B5F25-5CB0-4D1D-9981-D8EE31248632}" destId="{E71DC2E0-3EBE-44C1-A935-A218B3AA7A5B}" srcOrd="0" destOrd="0" presId="urn:microsoft.com/office/officeart/2005/8/layout/balance1"/>
    <dgm:cxn modelId="{FFA87BAE-6951-4E59-B72D-068AD3245D02}" type="presOf" srcId="{F3BFB4C6-68FF-441C-B967-8D145AE6CF18}" destId="{FE7082D9-4596-4C5F-AAE0-EBBE279417E6}" srcOrd="0" destOrd="0" presId="urn:microsoft.com/office/officeart/2005/8/layout/balance1"/>
    <dgm:cxn modelId="{98B1E179-4185-4A24-BE37-655B92E45E94}" srcId="{141F7682-C0FC-4785-9F78-61117C297735}" destId="{673B5F25-5CB0-4D1D-9981-D8EE31248632}" srcOrd="1" destOrd="0" parTransId="{522604F4-68F2-41B2-BB5A-DE3207DBB9F5}" sibTransId="{6530B817-9510-4712-819F-9361CE499721}"/>
    <dgm:cxn modelId="{A93BC7A6-2457-4DE5-91EF-56C62ECE4D5E}" type="presOf" srcId="{3211423C-51C1-44DC-A4C7-C10CDAD75A7B}" destId="{DBB6A01A-21EF-4EB7-A50A-8AC5CDB13C7B}" srcOrd="0" destOrd="0" presId="urn:microsoft.com/office/officeart/2005/8/layout/balance1"/>
    <dgm:cxn modelId="{ECB6F32C-7200-4D77-8256-71E714C70004}" type="presOf" srcId="{539138DC-85A9-4B87-BAEC-303E397EA04E}" destId="{1EBA7E77-476A-4D3E-B5A9-2BB34B015056}" srcOrd="0" destOrd="0" presId="urn:microsoft.com/office/officeart/2005/8/layout/balance1"/>
    <dgm:cxn modelId="{BD60D2CC-DA77-4D70-AE3F-4FDA0E37CAFE}" srcId="{3211423C-51C1-44DC-A4C7-C10CDAD75A7B}" destId="{141F7682-C0FC-4785-9F78-61117C297735}" srcOrd="1" destOrd="0" parTransId="{E751C6D7-F4D1-4B38-BCBF-4AFF54619CA2}" sibTransId="{3E424128-31AE-410C-B242-E3E1E1ED3662}"/>
    <dgm:cxn modelId="{C8F22D99-4389-4EB5-AC19-CFFD99C824D5}" srcId="{4EF950BF-38D7-4BE5-A93A-222DA2A7A5FB}" destId="{0A2327CB-0C32-49F8-A2D2-B1EBEEA91541}" srcOrd="2" destOrd="0" parTransId="{93AA2BBD-F805-4D7B-B004-D19D81CB5770}" sibTransId="{94D8203D-C8C1-44B5-AEDA-495266E713F8}"/>
    <dgm:cxn modelId="{D21B061A-B4E8-4B53-8054-F0877678D181}" srcId="{3211423C-51C1-44DC-A4C7-C10CDAD75A7B}" destId="{4EF950BF-38D7-4BE5-A93A-222DA2A7A5FB}" srcOrd="0" destOrd="0" parTransId="{A4A69705-8980-4DA0-91AE-456FA254C04E}" sibTransId="{734D7541-D526-4763-9FA6-B45DF01654FD}"/>
    <dgm:cxn modelId="{93E06601-9D0C-4762-824E-8C19BFF2F06C}" srcId="{141F7682-C0FC-4785-9F78-61117C297735}" destId="{539138DC-85A9-4B87-BAEC-303E397EA04E}" srcOrd="0" destOrd="0" parTransId="{DA2E306D-5BC4-49F6-877B-030186F014E9}" sibTransId="{A6D9B9C5-60D5-4FAF-A892-15DD36C98266}"/>
    <dgm:cxn modelId="{67CF1F07-DBBA-4482-A590-72FCA05A469A}" type="presOf" srcId="{4EF950BF-38D7-4BE5-A93A-222DA2A7A5FB}" destId="{23F9A979-0D3E-44C1-A07F-559901606263}" srcOrd="0" destOrd="0" presId="urn:microsoft.com/office/officeart/2005/8/layout/balance1"/>
    <dgm:cxn modelId="{EAA77DF3-503E-45D0-9629-3DF5DA6AAED6}" type="presOf" srcId="{141F7682-C0FC-4785-9F78-61117C297735}" destId="{9D8E519D-F67B-4C5A-A8C5-856EB6F76D25}" srcOrd="0" destOrd="0" presId="urn:microsoft.com/office/officeart/2005/8/layout/balance1"/>
    <dgm:cxn modelId="{1A2B24F6-81C2-4099-BA31-05A3540A2B33}" type="presParOf" srcId="{DBB6A01A-21EF-4EB7-A50A-8AC5CDB13C7B}" destId="{07B8D5A6-BFAF-49C0-A373-2FF5B3562567}" srcOrd="0" destOrd="0" presId="urn:microsoft.com/office/officeart/2005/8/layout/balance1"/>
    <dgm:cxn modelId="{123F7F02-F9F4-4235-87B0-9A9165754852}" type="presParOf" srcId="{DBB6A01A-21EF-4EB7-A50A-8AC5CDB13C7B}" destId="{5BEA4E49-A077-40B7-8F84-8C2C62ABD2A9}" srcOrd="1" destOrd="0" presId="urn:microsoft.com/office/officeart/2005/8/layout/balance1"/>
    <dgm:cxn modelId="{1EE4BA96-141C-4F0C-A2D6-741CCF442C04}" type="presParOf" srcId="{5BEA4E49-A077-40B7-8F84-8C2C62ABD2A9}" destId="{23F9A979-0D3E-44C1-A07F-559901606263}" srcOrd="0" destOrd="0" presId="urn:microsoft.com/office/officeart/2005/8/layout/balance1"/>
    <dgm:cxn modelId="{853020F0-6A3D-45E6-9ED9-096991360C41}" type="presParOf" srcId="{5BEA4E49-A077-40B7-8F84-8C2C62ABD2A9}" destId="{9D8E519D-F67B-4C5A-A8C5-856EB6F76D25}" srcOrd="1" destOrd="0" presId="urn:microsoft.com/office/officeart/2005/8/layout/balance1"/>
    <dgm:cxn modelId="{5D4A7888-0084-47CA-80A4-67E611F007DE}" type="presParOf" srcId="{DBB6A01A-21EF-4EB7-A50A-8AC5CDB13C7B}" destId="{E57739FA-2169-43FF-B91C-BAAE249BD6AB}" srcOrd="2" destOrd="0" presId="urn:microsoft.com/office/officeart/2005/8/layout/balance1"/>
    <dgm:cxn modelId="{D04EC145-9EC9-4F51-B8A2-93916705830A}" type="presParOf" srcId="{E57739FA-2169-43FF-B91C-BAAE249BD6AB}" destId="{812FF241-3511-4D34-915F-3C53FBB51284}" srcOrd="0" destOrd="0" presId="urn:microsoft.com/office/officeart/2005/8/layout/balance1"/>
    <dgm:cxn modelId="{8C69DA35-EC4F-4EBF-A67A-A0DE46620317}" type="presParOf" srcId="{E57739FA-2169-43FF-B91C-BAAE249BD6AB}" destId="{B8B2FFC6-33E9-4149-AFC0-45E6CA902C9F}" srcOrd="1" destOrd="0" presId="urn:microsoft.com/office/officeart/2005/8/layout/balance1"/>
    <dgm:cxn modelId="{E36DF2EE-D27B-4021-86A7-B8F271D3452F}" type="presParOf" srcId="{E57739FA-2169-43FF-B91C-BAAE249BD6AB}" destId="{4672EE25-7975-4669-9EA6-20824E2A8C39}" srcOrd="2" destOrd="0" presId="urn:microsoft.com/office/officeart/2005/8/layout/balance1"/>
    <dgm:cxn modelId="{D788DF75-24BD-4077-A8D1-6F9D762488B1}" type="presParOf" srcId="{E57739FA-2169-43FF-B91C-BAAE249BD6AB}" destId="{1EBA7E77-476A-4D3E-B5A9-2BB34B015056}" srcOrd="3" destOrd="0" presId="urn:microsoft.com/office/officeart/2005/8/layout/balance1"/>
    <dgm:cxn modelId="{B0A3B4A2-A30C-4AC6-B4E8-8C3AF3B71BB0}" type="presParOf" srcId="{E57739FA-2169-43FF-B91C-BAAE249BD6AB}" destId="{E71DC2E0-3EBE-44C1-A935-A218B3AA7A5B}" srcOrd="4" destOrd="0" presId="urn:microsoft.com/office/officeart/2005/8/layout/balance1"/>
    <dgm:cxn modelId="{E679DF33-5F7A-49D2-A6EF-08786AA855D3}" type="presParOf" srcId="{E57739FA-2169-43FF-B91C-BAAE249BD6AB}" destId="{DEDF75C5-7225-4043-A434-CD0129770AE0}" srcOrd="5" destOrd="0" presId="urn:microsoft.com/office/officeart/2005/8/layout/balance1"/>
    <dgm:cxn modelId="{2688E188-FE8C-4964-8539-CED3FAD3C49E}" type="presParOf" srcId="{E57739FA-2169-43FF-B91C-BAAE249BD6AB}" destId="{FE7082D9-4596-4C5F-AAE0-EBBE279417E6}" srcOrd="6" destOrd="0" presId="urn:microsoft.com/office/officeart/2005/8/layout/balance1"/>
    <dgm:cxn modelId="{37362BA2-AA6E-481B-89C5-D99625A2969C}" type="presParOf" srcId="{E57739FA-2169-43FF-B91C-BAAE249BD6AB}" destId="{E314E134-9442-4DCA-A2D3-7430356BB462}" srcOrd="7" destOrd="0" presId="urn:microsoft.com/office/officeart/2005/8/layout/balance1"/>
    <dgm:cxn modelId="{A77E4FC9-BBB4-408E-96EB-A9D9D179F55D}" type="presParOf" srcId="{E57739FA-2169-43FF-B91C-BAAE249BD6AB}" destId="{56D66040-4C9F-447E-AC20-AD98A3A41C10}" srcOrd="8"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70DE0C-8E59-434E-99A6-98B02ED77A31}"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55D826A-9E1E-4117-B1B6-E2FCE04A429E}">
      <dgm:prSet phldrT="[Text]"/>
      <dgm:spPr/>
      <dgm:t>
        <a:bodyPr/>
        <a:lstStyle/>
        <a:p>
          <a:r>
            <a:rPr lang="en-US" dirty="0" err="1" smtClean="0"/>
            <a:t>ExCanvas</a:t>
          </a:r>
          <a:endParaRPr lang="en-US" dirty="0"/>
        </a:p>
      </dgm:t>
    </dgm:pt>
    <dgm:pt modelId="{61AA1C0F-DBE2-4B60-9DC1-688C87CFC5F4}" type="parTrans" cxnId="{07FC0AEA-3D1C-46C1-A6E9-5DAF0CD240DC}">
      <dgm:prSet/>
      <dgm:spPr/>
      <dgm:t>
        <a:bodyPr/>
        <a:lstStyle/>
        <a:p>
          <a:endParaRPr lang="en-US"/>
        </a:p>
      </dgm:t>
    </dgm:pt>
    <dgm:pt modelId="{9BCC5C74-0F83-4A17-A0E1-5FC83EE0E344}" type="sibTrans" cxnId="{07FC0AEA-3D1C-46C1-A6E9-5DAF0CD240DC}">
      <dgm:prSet/>
      <dgm:spPr/>
      <dgm:t>
        <a:bodyPr/>
        <a:lstStyle/>
        <a:p>
          <a:endParaRPr lang="en-US"/>
        </a:p>
      </dgm:t>
    </dgm:pt>
    <dgm:pt modelId="{C291966C-DCA9-45E7-924D-642ACB676F87}">
      <dgm:prSet phldrT="[Text]"/>
      <dgm:spPr/>
      <dgm:t>
        <a:bodyPr/>
        <a:lstStyle/>
        <a:p>
          <a:r>
            <a:rPr lang="en-US" dirty="0" err="1" smtClean="0"/>
            <a:t>FlashCanvas</a:t>
          </a:r>
          <a:endParaRPr lang="en-US" dirty="0"/>
        </a:p>
      </dgm:t>
    </dgm:pt>
    <dgm:pt modelId="{193C6CB5-C070-4A11-9651-65C29BF725F9}" type="parTrans" cxnId="{12996FAA-03BE-4926-BC84-D4ADFCAA0DCA}">
      <dgm:prSet/>
      <dgm:spPr/>
      <dgm:t>
        <a:bodyPr/>
        <a:lstStyle/>
        <a:p>
          <a:endParaRPr lang="en-US"/>
        </a:p>
      </dgm:t>
    </dgm:pt>
    <dgm:pt modelId="{7D5A0DF1-DA38-442A-B58B-69278FC79A8C}" type="sibTrans" cxnId="{12996FAA-03BE-4926-BC84-D4ADFCAA0DCA}">
      <dgm:prSet/>
      <dgm:spPr/>
      <dgm:t>
        <a:bodyPr/>
        <a:lstStyle/>
        <a:p>
          <a:endParaRPr lang="en-US"/>
        </a:p>
      </dgm:t>
    </dgm:pt>
    <dgm:pt modelId="{070EA085-53E2-4CD0-ACC7-A53D4EF46958}" type="pres">
      <dgm:prSet presAssocID="{8670DE0C-8E59-434E-99A6-98B02ED77A31}" presName="diagram" presStyleCnt="0">
        <dgm:presLayoutVars>
          <dgm:dir/>
          <dgm:resizeHandles val="exact"/>
        </dgm:presLayoutVars>
      </dgm:prSet>
      <dgm:spPr/>
      <dgm:t>
        <a:bodyPr/>
        <a:lstStyle/>
        <a:p>
          <a:endParaRPr lang="en-US"/>
        </a:p>
      </dgm:t>
    </dgm:pt>
    <dgm:pt modelId="{AD834489-3158-44AB-BAE7-512A0CE4F7A8}" type="pres">
      <dgm:prSet presAssocID="{A55D826A-9E1E-4117-B1B6-E2FCE04A429E}" presName="node" presStyleLbl="node1" presStyleIdx="0" presStyleCnt="2">
        <dgm:presLayoutVars>
          <dgm:bulletEnabled val="1"/>
        </dgm:presLayoutVars>
      </dgm:prSet>
      <dgm:spPr/>
      <dgm:t>
        <a:bodyPr/>
        <a:lstStyle/>
        <a:p>
          <a:endParaRPr lang="en-US"/>
        </a:p>
      </dgm:t>
    </dgm:pt>
    <dgm:pt modelId="{7DDEFEF6-0705-4496-9433-E54CC53F6764}" type="pres">
      <dgm:prSet presAssocID="{9BCC5C74-0F83-4A17-A0E1-5FC83EE0E344}" presName="sibTrans" presStyleCnt="0"/>
      <dgm:spPr/>
    </dgm:pt>
    <dgm:pt modelId="{BAF29BE1-1E52-468A-A012-4A23FA078DDA}" type="pres">
      <dgm:prSet presAssocID="{C291966C-DCA9-45E7-924D-642ACB676F87}" presName="node" presStyleLbl="node1" presStyleIdx="1" presStyleCnt="2">
        <dgm:presLayoutVars>
          <dgm:bulletEnabled val="1"/>
        </dgm:presLayoutVars>
      </dgm:prSet>
      <dgm:spPr/>
      <dgm:t>
        <a:bodyPr/>
        <a:lstStyle/>
        <a:p>
          <a:endParaRPr lang="en-US"/>
        </a:p>
      </dgm:t>
    </dgm:pt>
  </dgm:ptLst>
  <dgm:cxnLst>
    <dgm:cxn modelId="{12996FAA-03BE-4926-BC84-D4ADFCAA0DCA}" srcId="{8670DE0C-8E59-434E-99A6-98B02ED77A31}" destId="{C291966C-DCA9-45E7-924D-642ACB676F87}" srcOrd="1" destOrd="0" parTransId="{193C6CB5-C070-4A11-9651-65C29BF725F9}" sibTransId="{7D5A0DF1-DA38-442A-B58B-69278FC79A8C}"/>
    <dgm:cxn modelId="{07FC0AEA-3D1C-46C1-A6E9-5DAF0CD240DC}" srcId="{8670DE0C-8E59-434E-99A6-98B02ED77A31}" destId="{A55D826A-9E1E-4117-B1B6-E2FCE04A429E}" srcOrd="0" destOrd="0" parTransId="{61AA1C0F-DBE2-4B60-9DC1-688C87CFC5F4}" sibTransId="{9BCC5C74-0F83-4A17-A0E1-5FC83EE0E344}"/>
    <dgm:cxn modelId="{AE5438F0-C202-411D-94D2-CF13F0C818C2}" type="presOf" srcId="{A55D826A-9E1E-4117-B1B6-E2FCE04A429E}" destId="{AD834489-3158-44AB-BAE7-512A0CE4F7A8}" srcOrd="0" destOrd="0" presId="urn:microsoft.com/office/officeart/2005/8/layout/default"/>
    <dgm:cxn modelId="{8F81BACD-1684-4CAE-A195-A0FAA366DCC7}" type="presOf" srcId="{8670DE0C-8E59-434E-99A6-98B02ED77A31}" destId="{070EA085-53E2-4CD0-ACC7-A53D4EF46958}" srcOrd="0" destOrd="0" presId="urn:microsoft.com/office/officeart/2005/8/layout/default"/>
    <dgm:cxn modelId="{21F84506-B2EE-4FC8-ACE8-63EE33DD9245}" type="presOf" srcId="{C291966C-DCA9-45E7-924D-642ACB676F87}" destId="{BAF29BE1-1E52-468A-A012-4A23FA078DDA}" srcOrd="0" destOrd="0" presId="urn:microsoft.com/office/officeart/2005/8/layout/default"/>
    <dgm:cxn modelId="{01293177-BE50-4610-8BB7-3D66B5A990A3}" type="presParOf" srcId="{070EA085-53E2-4CD0-ACC7-A53D4EF46958}" destId="{AD834489-3158-44AB-BAE7-512A0CE4F7A8}" srcOrd="0" destOrd="0" presId="urn:microsoft.com/office/officeart/2005/8/layout/default"/>
    <dgm:cxn modelId="{345A0A2A-E057-421E-A19C-2DC0CFE5AF22}" type="presParOf" srcId="{070EA085-53E2-4CD0-ACC7-A53D4EF46958}" destId="{7DDEFEF6-0705-4496-9433-E54CC53F6764}" srcOrd="1" destOrd="0" presId="urn:microsoft.com/office/officeart/2005/8/layout/default"/>
    <dgm:cxn modelId="{84EE1B33-845D-4F46-8918-BA5E13C3CF24}" type="presParOf" srcId="{070EA085-53E2-4CD0-ACC7-A53D4EF46958}" destId="{BAF29BE1-1E52-468A-A012-4A23FA078DDA}"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9C1EE-7878-D543-A706-E5B9C60AF142}">
      <dsp:nvSpPr>
        <dsp:cNvPr id="0" name=""/>
        <dsp:cNvSpPr/>
      </dsp:nvSpPr>
      <dsp:spPr>
        <a:xfrm>
          <a:off x="617219" y="0"/>
          <a:ext cx="6995160" cy="37719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81F55F-D9F4-5348-996A-99EABC9EA840}">
      <dsp:nvSpPr>
        <dsp:cNvPr id="0" name=""/>
        <dsp:cNvSpPr/>
      </dsp:nvSpPr>
      <dsp:spPr>
        <a:xfrm>
          <a:off x="4018"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HTML5 Concepts</a:t>
          </a:r>
          <a:endParaRPr lang="en-US" sz="1400" kern="1200" dirty="0"/>
        </a:p>
      </dsp:txBody>
      <dsp:txXfrm>
        <a:off x="51526" y="1179078"/>
        <a:ext cx="878180" cy="1413744"/>
      </dsp:txXfrm>
    </dsp:sp>
    <dsp:sp modelId="{B38BC470-158E-E240-8E1D-270AF8C69827}">
      <dsp:nvSpPr>
        <dsp:cNvPr id="0" name=""/>
        <dsp:cNvSpPr/>
      </dsp:nvSpPr>
      <dsp:spPr>
        <a:xfrm>
          <a:off x="1039499"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HTML5</a:t>
          </a:r>
        </a:p>
        <a:p>
          <a:pPr lvl="0" algn="ctr" defTabSz="622300">
            <a:lnSpc>
              <a:spcPct val="90000"/>
            </a:lnSpc>
            <a:spcBef>
              <a:spcPct val="0"/>
            </a:spcBef>
            <a:spcAft>
              <a:spcPct val="35000"/>
            </a:spcAft>
          </a:pPr>
          <a:r>
            <a:rPr lang="en-US" sz="1400" kern="1200" dirty="0" smtClean="0"/>
            <a:t>Lab</a:t>
          </a:r>
          <a:endParaRPr lang="en-US" sz="1400" kern="1200" dirty="0"/>
        </a:p>
      </dsp:txBody>
      <dsp:txXfrm>
        <a:off x="1087007" y="1179078"/>
        <a:ext cx="878180" cy="1413744"/>
      </dsp:txXfrm>
    </dsp:sp>
    <dsp:sp modelId="{53F4B8B5-8517-D041-BF63-3E71BA652773}">
      <dsp:nvSpPr>
        <dsp:cNvPr id="0" name=""/>
        <dsp:cNvSpPr/>
      </dsp:nvSpPr>
      <dsp:spPr>
        <a:xfrm>
          <a:off x="2074980"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CSS3 Concepts</a:t>
          </a:r>
          <a:endParaRPr lang="en-US" sz="1400" kern="1200" dirty="0"/>
        </a:p>
      </dsp:txBody>
      <dsp:txXfrm>
        <a:off x="2122488" y="1179078"/>
        <a:ext cx="878180" cy="1413744"/>
      </dsp:txXfrm>
    </dsp:sp>
    <dsp:sp modelId="{9B2A732D-F160-4C45-BCD6-D0542527DA1E}">
      <dsp:nvSpPr>
        <dsp:cNvPr id="0" name=""/>
        <dsp:cNvSpPr/>
      </dsp:nvSpPr>
      <dsp:spPr>
        <a:xfrm>
          <a:off x="3110461"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CSS3</a:t>
          </a:r>
        </a:p>
        <a:p>
          <a:pPr lvl="0" algn="ctr" defTabSz="622300">
            <a:lnSpc>
              <a:spcPct val="90000"/>
            </a:lnSpc>
            <a:spcBef>
              <a:spcPct val="0"/>
            </a:spcBef>
            <a:spcAft>
              <a:spcPct val="35000"/>
            </a:spcAft>
          </a:pPr>
          <a:r>
            <a:rPr lang="en-US" sz="1400" kern="1200" dirty="0" smtClean="0"/>
            <a:t>Lab</a:t>
          </a:r>
          <a:endParaRPr lang="en-US" sz="1400" kern="1200" dirty="0"/>
        </a:p>
      </dsp:txBody>
      <dsp:txXfrm>
        <a:off x="3157969" y="1179078"/>
        <a:ext cx="878180" cy="1413744"/>
      </dsp:txXfrm>
    </dsp:sp>
    <dsp:sp modelId="{893FB1B7-B872-1A46-964F-57340001E0C1}">
      <dsp:nvSpPr>
        <dsp:cNvPr id="0" name=""/>
        <dsp:cNvSpPr/>
      </dsp:nvSpPr>
      <dsp:spPr>
        <a:xfrm>
          <a:off x="4145942"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JavaScript Concepts</a:t>
          </a:r>
          <a:endParaRPr lang="en-US" sz="1400" kern="1200" dirty="0"/>
        </a:p>
      </dsp:txBody>
      <dsp:txXfrm>
        <a:off x="4193450" y="1179078"/>
        <a:ext cx="878180" cy="1413744"/>
      </dsp:txXfrm>
    </dsp:sp>
    <dsp:sp modelId="{494EC287-9535-D845-B48D-AA9D2BC108F3}">
      <dsp:nvSpPr>
        <dsp:cNvPr id="0" name=""/>
        <dsp:cNvSpPr/>
      </dsp:nvSpPr>
      <dsp:spPr>
        <a:xfrm>
          <a:off x="5181423"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JavaScript</a:t>
          </a:r>
        </a:p>
        <a:p>
          <a:pPr lvl="0" algn="ctr" defTabSz="622300">
            <a:lnSpc>
              <a:spcPct val="90000"/>
            </a:lnSpc>
            <a:spcBef>
              <a:spcPct val="0"/>
            </a:spcBef>
            <a:spcAft>
              <a:spcPct val="35000"/>
            </a:spcAft>
          </a:pPr>
          <a:r>
            <a:rPr lang="en-US" sz="1400" kern="1200" dirty="0" smtClean="0"/>
            <a:t>Lab</a:t>
          </a:r>
          <a:endParaRPr lang="en-US" sz="1400" kern="1200" dirty="0"/>
        </a:p>
      </dsp:txBody>
      <dsp:txXfrm>
        <a:off x="5228931" y="1179078"/>
        <a:ext cx="878180" cy="1413744"/>
      </dsp:txXfrm>
    </dsp:sp>
    <dsp:sp modelId="{AEA1221E-ADFC-9B4E-BF36-668035B4EA99}">
      <dsp:nvSpPr>
        <dsp:cNvPr id="0" name=""/>
        <dsp:cNvSpPr/>
      </dsp:nvSpPr>
      <dsp:spPr>
        <a:xfrm>
          <a:off x="6216904"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HTML5 Bleeding Edge Goodness</a:t>
          </a:r>
          <a:endParaRPr lang="en-US" sz="1400" kern="1200" dirty="0"/>
        </a:p>
      </dsp:txBody>
      <dsp:txXfrm>
        <a:off x="6264412" y="1179078"/>
        <a:ext cx="878180" cy="1413744"/>
      </dsp:txXfrm>
    </dsp:sp>
    <dsp:sp modelId="{A302664E-1719-A349-8013-005BDC9B9D78}">
      <dsp:nvSpPr>
        <dsp:cNvPr id="0" name=""/>
        <dsp:cNvSpPr/>
      </dsp:nvSpPr>
      <dsp:spPr>
        <a:xfrm>
          <a:off x="7252385"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Build It</a:t>
          </a:r>
          <a:endParaRPr lang="en-US" sz="1400" kern="1200" dirty="0"/>
        </a:p>
      </dsp:txBody>
      <dsp:txXfrm>
        <a:off x="7299893" y="1179078"/>
        <a:ext cx="878180" cy="1413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42E76-7B3F-43DB-A5BA-0ABB528C3430}">
      <dsp:nvSpPr>
        <dsp:cNvPr id="0" name=""/>
        <dsp:cNvSpPr/>
      </dsp:nvSpPr>
      <dsp:spPr>
        <a:xfrm>
          <a:off x="0" y="401311"/>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Canvas</a:t>
          </a:r>
          <a:endParaRPr lang="en-US" sz="1500" kern="1200" dirty="0"/>
        </a:p>
      </dsp:txBody>
      <dsp:txXfrm>
        <a:off x="0" y="401311"/>
        <a:ext cx="1091693" cy="655015"/>
      </dsp:txXfrm>
    </dsp:sp>
    <dsp:sp modelId="{ED0994D9-821B-4D68-A09B-B7204CE29DE5}">
      <dsp:nvSpPr>
        <dsp:cNvPr id="0" name=""/>
        <dsp:cNvSpPr/>
      </dsp:nvSpPr>
      <dsp:spPr>
        <a:xfrm>
          <a:off x="0" y="1165496"/>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Video</a:t>
          </a:r>
          <a:endParaRPr lang="en-US" sz="1500" kern="1200" dirty="0"/>
        </a:p>
      </dsp:txBody>
      <dsp:txXfrm>
        <a:off x="0" y="1165496"/>
        <a:ext cx="1091693" cy="655015"/>
      </dsp:txXfrm>
    </dsp:sp>
    <dsp:sp modelId="{5707A68F-3CBB-474A-B6C6-CCD4F51B4C53}">
      <dsp:nvSpPr>
        <dsp:cNvPr id="0" name=""/>
        <dsp:cNvSpPr/>
      </dsp:nvSpPr>
      <dsp:spPr>
        <a:xfrm>
          <a:off x="0" y="192968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Geolocation</a:t>
          </a:r>
          <a:endParaRPr lang="en-US" sz="1500" kern="1200" dirty="0"/>
        </a:p>
      </dsp:txBody>
      <dsp:txXfrm>
        <a:off x="0" y="1929682"/>
        <a:ext cx="1091693" cy="655015"/>
      </dsp:txXfrm>
    </dsp:sp>
    <dsp:sp modelId="{DB673751-3495-4F0E-959E-5CDA5BFBD898}">
      <dsp:nvSpPr>
        <dsp:cNvPr id="0" name=""/>
        <dsp:cNvSpPr/>
      </dsp:nvSpPr>
      <dsp:spPr>
        <a:xfrm>
          <a:off x="0" y="2693867"/>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Semantic Tags</a:t>
          </a:r>
          <a:endParaRPr lang="en-US" sz="1500" kern="1200" dirty="0"/>
        </a:p>
      </dsp:txBody>
      <dsp:txXfrm>
        <a:off x="0" y="2693867"/>
        <a:ext cx="1091693" cy="655015"/>
      </dsp:txXfrm>
    </dsp:sp>
    <dsp:sp modelId="{0990DCF3-9BE4-4F9A-B830-16E289CC202D}">
      <dsp:nvSpPr>
        <dsp:cNvPr id="0" name=""/>
        <dsp:cNvSpPr/>
      </dsp:nvSpPr>
      <dsp:spPr>
        <a:xfrm>
          <a:off x="0" y="345805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SVG</a:t>
          </a:r>
          <a:endParaRPr lang="en-US" sz="1500" kern="1200" dirty="0"/>
        </a:p>
      </dsp:txBody>
      <dsp:txXfrm>
        <a:off x="0" y="3458052"/>
        <a:ext cx="1091693" cy="655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4C1F4-5DD6-4243-8F81-A9EF05D1209B}">
      <dsp:nvSpPr>
        <dsp:cNvPr id="0" name=""/>
        <dsp:cNvSpPr/>
      </dsp:nvSpPr>
      <dsp:spPr>
        <a:xfrm>
          <a:off x="1913" y="1130056"/>
          <a:ext cx="1702664" cy="681065"/>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WD</a:t>
          </a:r>
          <a:endParaRPr lang="en-US" sz="4000" kern="1200" dirty="0"/>
        </a:p>
      </dsp:txBody>
      <dsp:txXfrm>
        <a:off x="342446" y="1130056"/>
        <a:ext cx="1021599" cy="681065"/>
      </dsp:txXfrm>
    </dsp:sp>
    <dsp:sp modelId="{53A9BB06-0059-49DE-99DD-ABECCBA32D2F}">
      <dsp:nvSpPr>
        <dsp:cNvPr id="0" name=""/>
        <dsp:cNvSpPr/>
      </dsp:nvSpPr>
      <dsp:spPr>
        <a:xfrm>
          <a:off x="1534310" y="1130056"/>
          <a:ext cx="1702664" cy="68106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LC</a:t>
          </a:r>
          <a:endParaRPr lang="en-US" sz="4000" kern="1200" dirty="0"/>
        </a:p>
      </dsp:txBody>
      <dsp:txXfrm>
        <a:off x="1874843" y="1130056"/>
        <a:ext cx="1021599" cy="681065"/>
      </dsp:txXfrm>
    </dsp:sp>
    <dsp:sp modelId="{7FAFE722-271F-44CC-97D2-3FF184208C44}">
      <dsp:nvSpPr>
        <dsp:cNvPr id="0" name=""/>
        <dsp:cNvSpPr/>
      </dsp:nvSpPr>
      <dsp:spPr>
        <a:xfrm>
          <a:off x="3066708" y="1130056"/>
          <a:ext cx="1702664" cy="681065"/>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CR</a:t>
          </a:r>
          <a:endParaRPr lang="en-US" sz="4000" kern="1200" dirty="0"/>
        </a:p>
      </dsp:txBody>
      <dsp:txXfrm>
        <a:off x="3407241" y="1130056"/>
        <a:ext cx="1021599" cy="681065"/>
      </dsp:txXfrm>
    </dsp:sp>
    <dsp:sp modelId="{B048DAF5-AD98-4703-AAB7-A052B2ED194D}">
      <dsp:nvSpPr>
        <dsp:cNvPr id="0" name=""/>
        <dsp:cNvSpPr/>
      </dsp:nvSpPr>
      <dsp:spPr>
        <a:xfrm>
          <a:off x="4599106" y="1130056"/>
          <a:ext cx="1702664" cy="681065"/>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PR</a:t>
          </a:r>
          <a:endParaRPr lang="en-US" sz="4000" kern="1200" dirty="0"/>
        </a:p>
      </dsp:txBody>
      <dsp:txXfrm>
        <a:off x="4939639" y="1130056"/>
        <a:ext cx="1021599" cy="681065"/>
      </dsp:txXfrm>
    </dsp:sp>
    <dsp:sp modelId="{8AB7276D-EA4D-4A56-BA4F-4308500841B0}">
      <dsp:nvSpPr>
        <dsp:cNvPr id="0" name=""/>
        <dsp:cNvSpPr/>
      </dsp:nvSpPr>
      <dsp:spPr>
        <a:xfrm>
          <a:off x="6131504" y="1130056"/>
          <a:ext cx="1702664" cy="681065"/>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REC</a:t>
          </a:r>
          <a:endParaRPr lang="en-US" sz="4000" kern="1200" dirty="0"/>
        </a:p>
      </dsp:txBody>
      <dsp:txXfrm>
        <a:off x="6472037" y="1130056"/>
        <a:ext cx="1021599" cy="681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7BD5F-EAB9-4295-BE24-651A080E0D32}">
      <dsp:nvSpPr>
        <dsp:cNvPr id="0" name=""/>
        <dsp:cNvSpPr/>
      </dsp:nvSpPr>
      <dsp:spPr>
        <a:xfrm>
          <a:off x="2381" y="428430"/>
          <a:ext cx="2321718" cy="777600"/>
        </a:xfrm>
        <a:prstGeom prst="rect">
          <a:avLst/>
        </a:prstGeom>
        <a:gradFill rotWithShape="0">
          <a:gsLst>
            <a:gs pos="0">
              <a:schemeClr val="accent3">
                <a:alpha val="90000"/>
                <a:hueOff val="0"/>
                <a:satOff val="0"/>
                <a:lumOff val="0"/>
                <a:alphaOff val="0"/>
                <a:tint val="100000"/>
                <a:shade val="100000"/>
                <a:satMod val="130000"/>
              </a:schemeClr>
            </a:gs>
            <a:gs pos="100000">
              <a:schemeClr val="accent3">
                <a:alpha val="90000"/>
                <a:hueOff val="0"/>
                <a:satOff val="0"/>
                <a:lumOff val="0"/>
                <a:alphaOff val="0"/>
                <a:tint val="50000"/>
                <a:shade val="100000"/>
                <a:satMod val="350000"/>
              </a:schemeClr>
            </a:gs>
          </a:gsLst>
          <a:lin ang="16200000" scaled="0"/>
        </a:gra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Shiv it</a:t>
          </a:r>
          <a:endParaRPr lang="en-US" sz="2700" kern="1200" dirty="0"/>
        </a:p>
      </dsp:txBody>
      <dsp:txXfrm>
        <a:off x="2381" y="428430"/>
        <a:ext cx="2321718" cy="777600"/>
      </dsp:txXfrm>
    </dsp:sp>
    <dsp:sp modelId="{6BA3AEC6-E562-4EA3-9947-00940C74DB84}">
      <dsp:nvSpPr>
        <dsp:cNvPr id="0" name=""/>
        <dsp:cNvSpPr/>
      </dsp:nvSpPr>
      <dsp:spPr>
        <a:xfrm>
          <a:off x="2381" y="1206030"/>
          <a:ext cx="2321718" cy="1556415"/>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Transparent to users</a:t>
          </a:r>
          <a:endParaRPr lang="en-US" sz="2700" kern="1200" dirty="0"/>
        </a:p>
        <a:p>
          <a:pPr marL="228600" lvl="1" indent="-228600" algn="l" defTabSz="1200150">
            <a:lnSpc>
              <a:spcPct val="90000"/>
            </a:lnSpc>
            <a:spcBef>
              <a:spcPct val="0"/>
            </a:spcBef>
            <a:spcAft>
              <a:spcPct val="15000"/>
            </a:spcAft>
            <a:buChar char="••"/>
          </a:pPr>
          <a:r>
            <a:rPr lang="en-US" sz="2700" kern="1200" dirty="0" smtClean="0"/>
            <a:t>Parity</a:t>
          </a:r>
          <a:endParaRPr lang="en-US" sz="2700" kern="1200" dirty="0"/>
        </a:p>
      </dsp:txBody>
      <dsp:txXfrm>
        <a:off x="2381" y="1206030"/>
        <a:ext cx="2321718" cy="1556415"/>
      </dsp:txXfrm>
    </dsp:sp>
    <dsp:sp modelId="{02DC6143-6D3C-44E2-8382-2EC4C5A1F077}">
      <dsp:nvSpPr>
        <dsp:cNvPr id="0" name=""/>
        <dsp:cNvSpPr/>
      </dsp:nvSpPr>
      <dsp:spPr>
        <a:xfrm>
          <a:off x="2649140" y="428430"/>
          <a:ext cx="2321718" cy="777600"/>
        </a:xfrm>
        <a:prstGeom prst="rect">
          <a:avLst/>
        </a:prstGeom>
        <a:gradFill rotWithShape="0">
          <a:gsLst>
            <a:gs pos="0">
              <a:schemeClr val="accent3">
                <a:alpha val="90000"/>
                <a:hueOff val="0"/>
                <a:satOff val="0"/>
                <a:lumOff val="0"/>
                <a:alphaOff val="-20000"/>
                <a:tint val="100000"/>
                <a:shade val="100000"/>
                <a:satMod val="130000"/>
              </a:schemeClr>
            </a:gs>
            <a:gs pos="100000">
              <a:schemeClr val="accent3">
                <a:alpha val="90000"/>
                <a:hueOff val="0"/>
                <a:satOff val="0"/>
                <a:lumOff val="0"/>
                <a:alphaOff val="-20000"/>
                <a:tint val="50000"/>
                <a:shade val="100000"/>
                <a:satMod val="350000"/>
              </a:schemeClr>
            </a:gs>
          </a:gsLst>
          <a:lin ang="16200000" scaled="0"/>
        </a:gradFill>
        <a:ln w="9525" cap="flat" cmpd="sng" algn="ctr">
          <a:solidFill>
            <a:schemeClr val="accent3">
              <a:alpha val="90000"/>
              <a:hueOff val="0"/>
              <a:satOff val="0"/>
              <a:lumOff val="0"/>
              <a:alphaOff val="-2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Kill it</a:t>
          </a:r>
          <a:endParaRPr lang="en-US" sz="2700" kern="1200" dirty="0"/>
        </a:p>
      </dsp:txBody>
      <dsp:txXfrm>
        <a:off x="2649140" y="428430"/>
        <a:ext cx="2321718" cy="777600"/>
      </dsp:txXfrm>
    </dsp:sp>
    <dsp:sp modelId="{9FD5D2C1-FE14-4C91-8A0F-5171FF741FCA}">
      <dsp:nvSpPr>
        <dsp:cNvPr id="0" name=""/>
        <dsp:cNvSpPr/>
      </dsp:nvSpPr>
      <dsp:spPr>
        <a:xfrm>
          <a:off x="2649140" y="1206030"/>
          <a:ext cx="2321718" cy="1556415"/>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Full stop, force upgrade</a:t>
          </a:r>
          <a:endParaRPr lang="en-US" sz="2700" kern="1200" dirty="0"/>
        </a:p>
      </dsp:txBody>
      <dsp:txXfrm>
        <a:off x="2649140" y="1206030"/>
        <a:ext cx="2321718" cy="1556415"/>
      </dsp:txXfrm>
    </dsp:sp>
    <dsp:sp modelId="{A1C39AAE-83BB-4410-BBEA-9C848F36E007}">
      <dsp:nvSpPr>
        <dsp:cNvPr id="0" name=""/>
        <dsp:cNvSpPr/>
      </dsp:nvSpPr>
      <dsp:spPr>
        <a:xfrm>
          <a:off x="5295900" y="428430"/>
          <a:ext cx="2321718" cy="777600"/>
        </a:xfrm>
        <a:prstGeom prst="rect">
          <a:avLst/>
        </a:prstGeom>
        <a:gradFill rotWithShape="0">
          <a:gsLst>
            <a:gs pos="0">
              <a:schemeClr val="accent3">
                <a:alpha val="90000"/>
                <a:hueOff val="0"/>
                <a:satOff val="0"/>
                <a:lumOff val="0"/>
                <a:alphaOff val="-40000"/>
                <a:tint val="100000"/>
                <a:shade val="100000"/>
                <a:satMod val="130000"/>
              </a:schemeClr>
            </a:gs>
            <a:gs pos="100000">
              <a:schemeClr val="accent3">
                <a:alpha val="90000"/>
                <a:hueOff val="0"/>
                <a:satOff val="0"/>
                <a:lumOff val="0"/>
                <a:alphaOff val="-40000"/>
                <a:tint val="50000"/>
                <a:shade val="100000"/>
                <a:satMod val="350000"/>
              </a:schemeClr>
            </a:gs>
          </a:gsLst>
          <a:lin ang="16200000" scaled="0"/>
        </a:gra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Target it</a:t>
          </a:r>
          <a:endParaRPr lang="en-US" sz="2700" kern="1200" dirty="0"/>
        </a:p>
      </dsp:txBody>
      <dsp:txXfrm>
        <a:off x="5295900" y="428430"/>
        <a:ext cx="2321718" cy="777600"/>
      </dsp:txXfrm>
    </dsp:sp>
    <dsp:sp modelId="{0C1C1F07-EEFB-40BA-BBFD-9C46C47BED26}">
      <dsp:nvSpPr>
        <dsp:cNvPr id="0" name=""/>
        <dsp:cNvSpPr/>
      </dsp:nvSpPr>
      <dsp:spPr>
        <a:xfrm>
          <a:off x="5295900" y="1206030"/>
          <a:ext cx="2321718" cy="1556415"/>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Down-level experience</a:t>
          </a:r>
          <a:endParaRPr lang="en-US" sz="2700" kern="1200" dirty="0"/>
        </a:p>
      </dsp:txBody>
      <dsp:txXfrm>
        <a:off x="5295900" y="1206030"/>
        <a:ext cx="2321718" cy="15564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F54E5-FB89-4D00-A271-34ACFA44CA80}">
      <dsp:nvSpPr>
        <dsp:cNvPr id="0" name=""/>
        <dsp:cNvSpPr/>
      </dsp:nvSpPr>
      <dsp:spPr>
        <a:xfrm>
          <a:off x="1448801" y="30183"/>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Silverlight</a:t>
          </a:r>
          <a:endParaRPr lang="en-US" sz="2100" kern="1200" dirty="0"/>
        </a:p>
      </dsp:txBody>
      <dsp:txXfrm>
        <a:off x="1641974" y="283723"/>
        <a:ext cx="1062454" cy="651960"/>
      </dsp:txXfrm>
    </dsp:sp>
    <dsp:sp modelId="{AD9DAEF8-617B-48CB-BE2F-6161CE747CE9}">
      <dsp:nvSpPr>
        <dsp:cNvPr id="0" name=""/>
        <dsp:cNvSpPr/>
      </dsp:nvSpPr>
      <dsp:spPr>
        <a:xfrm>
          <a:off x="1971577"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Flash</a:t>
          </a:r>
          <a:endParaRPr lang="en-US" sz="2100" kern="1200" dirty="0"/>
        </a:p>
      </dsp:txBody>
      <dsp:txXfrm>
        <a:off x="2414668" y="1309957"/>
        <a:ext cx="869280" cy="796840"/>
      </dsp:txXfrm>
    </dsp:sp>
    <dsp:sp modelId="{C0964071-32D2-463F-AF10-93A7F77210B1}">
      <dsp:nvSpPr>
        <dsp:cNvPr id="0" name=""/>
        <dsp:cNvSpPr/>
      </dsp:nvSpPr>
      <dsp:spPr>
        <a:xfrm>
          <a:off x="926025"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HTML5</a:t>
          </a:r>
          <a:endParaRPr lang="en-US" sz="2100" kern="1200" dirty="0"/>
        </a:p>
      </dsp:txBody>
      <dsp:txXfrm>
        <a:off x="1062454" y="1309957"/>
        <a:ext cx="869280" cy="796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9A979-0D3E-44C1-A07F-559901606263}">
      <dsp:nvSpPr>
        <dsp:cNvPr id="0" name=""/>
        <dsp:cNvSpPr/>
      </dsp:nvSpPr>
      <dsp:spPr>
        <a:xfrm>
          <a:off x="2255814"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t>Scalable Vector Graphics</a:t>
          </a:r>
          <a:endParaRPr lang="en-US" sz="1700" kern="1200" dirty="0"/>
        </a:p>
      </dsp:txBody>
      <dsp:txXfrm>
        <a:off x="2281457" y="25643"/>
        <a:ext cx="1524657" cy="824238"/>
      </dsp:txXfrm>
    </dsp:sp>
    <dsp:sp modelId="{9D8E519D-F67B-4C5A-A8C5-856EB6F76D25}">
      <dsp:nvSpPr>
        <dsp:cNvPr id="0" name=""/>
        <dsp:cNvSpPr/>
      </dsp:nvSpPr>
      <dsp:spPr>
        <a:xfrm>
          <a:off x="4532178"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t>Canvas</a:t>
          </a:r>
          <a:endParaRPr lang="en-US" sz="1700" kern="1200" dirty="0"/>
        </a:p>
      </dsp:txBody>
      <dsp:txXfrm>
        <a:off x="4557821" y="25643"/>
        <a:ext cx="1524657" cy="824238"/>
      </dsp:txXfrm>
    </dsp:sp>
    <dsp:sp modelId="{B8B2FFC6-33E9-4149-AFC0-45E6CA902C9F}">
      <dsp:nvSpPr>
        <dsp:cNvPr id="0" name=""/>
        <dsp:cNvSpPr/>
      </dsp:nvSpPr>
      <dsp:spPr>
        <a:xfrm>
          <a:off x="3853646" y="3720978"/>
          <a:ext cx="656643" cy="656643"/>
        </a:xfrm>
        <a:prstGeom prst="triangle">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72EE25-7975-4669-9EA6-20824E2A8C39}">
      <dsp:nvSpPr>
        <dsp:cNvPr id="0" name=""/>
        <dsp:cNvSpPr/>
      </dsp:nvSpPr>
      <dsp:spPr>
        <a:xfrm>
          <a:off x="2212038" y="3446064"/>
          <a:ext cx="3939859" cy="26615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BA7E77-476A-4D3E-B5A9-2BB34B015056}">
      <dsp:nvSpPr>
        <dsp:cNvPr id="0" name=""/>
        <dsp:cNvSpPr/>
      </dsp:nvSpPr>
      <dsp:spPr>
        <a:xfrm>
          <a:off x="4532178" y="2679104"/>
          <a:ext cx="1575943" cy="735440"/>
        </a:xfrm>
        <a:prstGeom prst="roundRect">
          <a:avLst/>
        </a:prstGeom>
        <a:gradFill rotWithShape="0">
          <a:gsLst>
            <a:gs pos="0">
              <a:schemeClr val="accent3">
                <a:shade val="80000"/>
                <a:hueOff val="0"/>
                <a:satOff val="0"/>
                <a:lumOff val="0"/>
                <a:alphaOff val="0"/>
                <a:tint val="100000"/>
                <a:shade val="100000"/>
                <a:satMod val="130000"/>
              </a:schemeClr>
            </a:gs>
            <a:gs pos="100000">
              <a:schemeClr val="accent3">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Bitmap-output</a:t>
          </a:r>
          <a:endParaRPr lang="en-US" sz="1800" kern="1200" dirty="0"/>
        </a:p>
      </dsp:txBody>
      <dsp:txXfrm>
        <a:off x="4568079" y="2715005"/>
        <a:ext cx="1504141" cy="663638"/>
      </dsp:txXfrm>
    </dsp:sp>
    <dsp:sp modelId="{E71DC2E0-3EBE-44C1-A935-A218B3AA7A5B}">
      <dsp:nvSpPr>
        <dsp:cNvPr id="0" name=""/>
        <dsp:cNvSpPr/>
      </dsp:nvSpPr>
      <dsp:spPr>
        <a:xfrm>
          <a:off x="4532178" y="1891132"/>
          <a:ext cx="1575943" cy="735440"/>
        </a:xfrm>
        <a:prstGeom prst="roundRect">
          <a:avLst/>
        </a:prstGeom>
        <a:gradFill rotWithShape="0">
          <a:gsLst>
            <a:gs pos="0">
              <a:schemeClr val="accent3">
                <a:shade val="80000"/>
                <a:hueOff val="43781"/>
                <a:satOff val="-286"/>
                <a:lumOff val="4911"/>
                <a:alphaOff val="0"/>
                <a:tint val="100000"/>
                <a:shade val="100000"/>
                <a:satMod val="130000"/>
              </a:schemeClr>
            </a:gs>
            <a:gs pos="100000">
              <a:schemeClr val="accent3">
                <a:shade val="80000"/>
                <a:hueOff val="43781"/>
                <a:satOff val="-286"/>
                <a:lumOff val="491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animation</a:t>
          </a:r>
          <a:endParaRPr lang="en-US" sz="1800" kern="1200" dirty="0"/>
        </a:p>
      </dsp:txBody>
      <dsp:txXfrm>
        <a:off x="4568079" y="1927033"/>
        <a:ext cx="1504141" cy="663638"/>
      </dsp:txXfrm>
    </dsp:sp>
    <dsp:sp modelId="{DEDF75C5-7225-4043-A434-CD0129770AE0}">
      <dsp:nvSpPr>
        <dsp:cNvPr id="0" name=""/>
        <dsp:cNvSpPr/>
      </dsp:nvSpPr>
      <dsp:spPr>
        <a:xfrm>
          <a:off x="4532178" y="1103160"/>
          <a:ext cx="1575943" cy="735440"/>
        </a:xfrm>
        <a:prstGeom prst="roundRect">
          <a:avLst/>
        </a:prstGeom>
        <a:gradFill rotWithShape="0">
          <a:gsLst>
            <a:gs pos="0">
              <a:schemeClr val="accent3">
                <a:shade val="80000"/>
                <a:hueOff val="87562"/>
                <a:satOff val="-572"/>
                <a:lumOff val="9822"/>
                <a:alphaOff val="0"/>
                <a:tint val="100000"/>
                <a:shade val="100000"/>
                <a:satMod val="130000"/>
              </a:schemeClr>
            </a:gs>
            <a:gs pos="100000">
              <a:schemeClr val="accent3">
                <a:shade val="80000"/>
                <a:hueOff val="87562"/>
                <a:satOff val="-572"/>
                <a:lumOff val="982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JavaScript-based</a:t>
          </a:r>
          <a:endParaRPr lang="en-US" sz="1800" kern="1200" dirty="0"/>
        </a:p>
      </dsp:txBody>
      <dsp:txXfrm>
        <a:off x="4568079" y="1139061"/>
        <a:ext cx="1504141" cy="663638"/>
      </dsp:txXfrm>
    </dsp:sp>
    <dsp:sp modelId="{FE7082D9-4596-4C5F-AAE0-EBBE279417E6}">
      <dsp:nvSpPr>
        <dsp:cNvPr id="0" name=""/>
        <dsp:cNvSpPr/>
      </dsp:nvSpPr>
      <dsp:spPr>
        <a:xfrm>
          <a:off x="2255814" y="2679104"/>
          <a:ext cx="1575943" cy="735440"/>
        </a:xfrm>
        <a:prstGeom prst="roundRect">
          <a:avLst/>
        </a:prstGeom>
        <a:gradFill rotWithShape="0">
          <a:gsLst>
            <a:gs pos="0">
              <a:schemeClr val="accent3">
                <a:shade val="80000"/>
                <a:hueOff val="131343"/>
                <a:satOff val="-859"/>
                <a:lumOff val="14732"/>
                <a:alphaOff val="0"/>
                <a:tint val="100000"/>
                <a:shade val="100000"/>
                <a:satMod val="130000"/>
              </a:schemeClr>
            </a:gs>
            <a:gs pos="100000">
              <a:schemeClr val="accent3">
                <a:shade val="80000"/>
                <a:hueOff val="131343"/>
                <a:satOff val="-859"/>
                <a:lumOff val="1473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Vector-output</a:t>
          </a:r>
          <a:endParaRPr lang="en-US" sz="1800" kern="1200" dirty="0"/>
        </a:p>
      </dsp:txBody>
      <dsp:txXfrm>
        <a:off x="2291715" y="2715005"/>
        <a:ext cx="1504141" cy="663638"/>
      </dsp:txXfrm>
    </dsp:sp>
    <dsp:sp modelId="{E314E134-9442-4DCA-A2D3-7430356BB462}">
      <dsp:nvSpPr>
        <dsp:cNvPr id="0" name=""/>
        <dsp:cNvSpPr/>
      </dsp:nvSpPr>
      <dsp:spPr>
        <a:xfrm>
          <a:off x="2255814" y="1891132"/>
          <a:ext cx="1575943" cy="735440"/>
        </a:xfrm>
        <a:prstGeom prst="roundRect">
          <a:avLst/>
        </a:prstGeom>
        <a:gradFill rotWithShape="0">
          <a:gsLst>
            <a:gs pos="0">
              <a:schemeClr val="accent3">
                <a:shade val="80000"/>
                <a:hueOff val="175125"/>
                <a:satOff val="-1145"/>
                <a:lumOff val="19643"/>
                <a:alphaOff val="0"/>
                <a:tint val="100000"/>
                <a:shade val="100000"/>
                <a:satMod val="130000"/>
              </a:schemeClr>
            </a:gs>
            <a:gs pos="100000">
              <a:schemeClr val="accent3">
                <a:shade val="80000"/>
                <a:hueOff val="175125"/>
                <a:satOff val="-1145"/>
                <a:lumOff val="1964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interaction</a:t>
          </a:r>
          <a:endParaRPr lang="en-US" sz="1800" kern="1200" dirty="0"/>
        </a:p>
      </dsp:txBody>
      <dsp:txXfrm>
        <a:off x="2291715" y="1927033"/>
        <a:ext cx="1504141" cy="663638"/>
      </dsp:txXfrm>
    </dsp:sp>
    <dsp:sp modelId="{56D66040-4C9F-447E-AC20-AD98A3A41C10}">
      <dsp:nvSpPr>
        <dsp:cNvPr id="0" name=""/>
        <dsp:cNvSpPr/>
      </dsp:nvSpPr>
      <dsp:spPr>
        <a:xfrm>
          <a:off x="2255814" y="1103160"/>
          <a:ext cx="1575943" cy="735440"/>
        </a:xfrm>
        <a:prstGeom prst="roundRect">
          <a:avLst/>
        </a:prstGeom>
        <a:gradFill rotWithShape="0">
          <a:gsLst>
            <a:gs pos="0">
              <a:schemeClr val="accent3">
                <a:shade val="80000"/>
                <a:hueOff val="218906"/>
                <a:satOff val="-1431"/>
                <a:lumOff val="24554"/>
                <a:alphaOff val="0"/>
                <a:tint val="100000"/>
                <a:shade val="100000"/>
                <a:satMod val="130000"/>
              </a:schemeClr>
            </a:gs>
            <a:gs pos="100000">
              <a:schemeClr val="accent3">
                <a:shade val="80000"/>
                <a:hueOff val="218906"/>
                <a:satOff val="-1431"/>
                <a:lumOff val="2455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XML-based</a:t>
          </a:r>
          <a:endParaRPr lang="en-US" sz="1800" kern="1200" dirty="0"/>
        </a:p>
      </dsp:txBody>
      <dsp:txXfrm>
        <a:off x="2291715" y="1139061"/>
        <a:ext cx="1504141" cy="6636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34489-3158-44AB-BAE7-512A0CE4F7A8}">
      <dsp:nvSpPr>
        <dsp:cNvPr id="0" name=""/>
        <dsp:cNvSpPr/>
      </dsp:nvSpPr>
      <dsp:spPr>
        <a:xfrm>
          <a:off x="744" y="686575"/>
          <a:ext cx="2902148" cy="1741289"/>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err="1" smtClean="0"/>
            <a:t>ExCanvas</a:t>
          </a:r>
          <a:endParaRPr lang="en-US" sz="4100" kern="1200" dirty="0"/>
        </a:p>
      </dsp:txBody>
      <dsp:txXfrm>
        <a:off x="744" y="686575"/>
        <a:ext cx="2902148" cy="1741289"/>
      </dsp:txXfrm>
    </dsp:sp>
    <dsp:sp modelId="{BAF29BE1-1E52-468A-A012-4A23FA078DDA}">
      <dsp:nvSpPr>
        <dsp:cNvPr id="0" name=""/>
        <dsp:cNvSpPr/>
      </dsp:nvSpPr>
      <dsp:spPr>
        <a:xfrm>
          <a:off x="3193107" y="686575"/>
          <a:ext cx="2902148" cy="1741289"/>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err="1" smtClean="0"/>
            <a:t>FlashCanvas</a:t>
          </a:r>
          <a:endParaRPr lang="en-US" sz="4100" kern="1200" dirty="0"/>
        </a:p>
      </dsp:txBody>
      <dsp:txXfrm>
        <a:off x="3193107" y="686575"/>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Trebuchet MS"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w3.org/Style/CSS/current-work"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dev.w3.org/html5/html4-difference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madskristensen.net/post/HTML5-CSS3-in-Visual-Studio-2010-SP1.aspx" TargetMode="External"/><Relationship Id="rId4" Type="http://schemas.openxmlformats.org/officeDocument/2006/relationships/hyperlink" Target="http://stackoverflow.com/questions/1682180/will-visual-studio-2010-support-html-5"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code.google.com/p/ie7-js/" TargetMode="External"/><Relationship Id="rId4" Type="http://schemas.openxmlformats.org/officeDocument/2006/relationships/hyperlink" Target="http://spoon.net/browsers/"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modernizr.com/" TargetMode="External"/><Relationship Id="rId4" Type="http://schemas.openxmlformats.org/officeDocument/2006/relationships/hyperlink" Target="http://www.alistapart.com/articles/taking-advantage-of-html5-and-css3-with-modernizr/"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upload.wikimedia.org/wikipedia/en/d/d0/Chrome_Logo.svg" TargetMode="External"/><Relationship Id="rId4" Type="http://schemas.openxmlformats.org/officeDocument/2006/relationships/hyperlink" Target="http://dev.opera.com/articles/view/svg-or-canvas-choosing-between-the-two/" TargetMode="External"/><Relationship Id="rId5" Type="http://schemas.openxmlformats.org/officeDocument/2006/relationships/hyperlink" Target="http://blogs.sitepoint.com/2010/07/06/canvas-vs-svg-how-to-choose/" TargetMode="External"/><Relationship Id="rId6" Type="http://schemas.openxmlformats.org/officeDocument/2006/relationships/hyperlink" Target="http://raphaeljs.com/" TargetMode="External"/><Relationship Id="rId7" Type="http://schemas.openxmlformats.org/officeDocument/2006/relationships/hyperlink" Target="http://code.google.com/p/explorercanvas/" TargetMode="External"/><Relationship Id="rId8" Type="http://schemas.openxmlformats.org/officeDocument/2006/relationships/hyperlink" Target="http://paulirish.com/2010/high-res-browser-icons/"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flashcanvas.ne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mikeindustries.com/blog/sifr/" TargetMode="External"/><Relationship Id="rId4" Type="http://schemas.openxmlformats.org/officeDocument/2006/relationships/hyperlink" Target="http://www.css3.info/preview/web-fonts-with-font-face/" TargetMode="External"/><Relationship Id="rId5" Type="http://schemas.openxmlformats.org/officeDocument/2006/relationships/hyperlink" Target="http://www.alistapart.com/articles/cssatten"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tumble.sneak.co.nz/post/928998513/fixing-the-background-bleed" TargetMode="External"/><Relationship Id="rId4" Type="http://schemas.openxmlformats.org/officeDocument/2006/relationships/hyperlink" Target="http://css3pie.com/"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w3.org/TR/css3-images/" TargetMode="External"/><Relationship Id="rId4" Type="http://schemas.openxmlformats.org/officeDocument/2006/relationships/hyperlink" Target="http://www.webdesignerwall.com/tutorials/cross-browser-css-gradient/" TargetMode="External"/><Relationship Id="rId5" Type="http://schemas.openxmlformats.org/officeDocument/2006/relationships/hyperlink" Target="http://www.display-inline.fr/projects/css-gradient/%23startType=hex&amp;startValue=aaeeff&amp;endType=hex&amp;endValue=3399cc" TargetMode="External"/><Relationship Id="rId6" Type="http://schemas.openxmlformats.org/officeDocument/2006/relationships/hyperlink" Target="http://gradients.glrzad.com/" TargetMode="External"/><Relationship Id="rId7" Type="http://schemas.openxmlformats.org/officeDocument/2006/relationships/hyperlink" Target="http://www.dynamicdrive.com/style/csslibrary/item/css3_linear_gradients/"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webdesignerwall.com/tutorials/css3-media-queries/" TargetMode="External"/><Relationship Id="rId4" Type="http://schemas.openxmlformats.org/officeDocument/2006/relationships/hyperlink" Target="http://www.w3.org/TR/css3-mediaqueries/" TargetMode="External"/><Relationship Id="rId5" Type="http://schemas.openxmlformats.org/officeDocument/2006/relationships/hyperlink" Target="http://www.w3.org/TR/2010/CR-css3-mediaqueries-20100727/"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iki.whatwg.org/wiki/FAQ%23What_does_.22Living_Standard.22_mean.3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logs.msdn.com/b/ie/archive/2010/12/20/html5-site-ready-and-experimental.aspx" TargetMode="External"/><Relationship Id="rId4" Type="http://schemas.openxmlformats.org/officeDocument/2006/relationships/hyperlink" Target="http://blogs.msdn.com/b/interoperability/archive/2010/12/21/prototyping-early-w3c-html5-specifications.aspx"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tml5labs.interoperabilitybridges.com/" TargetMode="External"/><Relationship Id="rId4" Type="http://schemas.openxmlformats.org/officeDocument/2006/relationships/hyperlink" Target="http://www.beautyoftheweb.com/"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Set the stage</a:t>
            </a:r>
          </a:p>
          <a:p>
            <a:pPr marL="171450" indent="-171450">
              <a:buFontTx/>
              <a:buChar char="-"/>
            </a:pPr>
            <a:r>
              <a:rPr lang="en-US" dirty="0" smtClean="0"/>
              <a:t>Understand how the Web is evolving</a:t>
            </a:r>
            <a:r>
              <a:rPr lang="en-US" baseline="0" dirty="0" smtClean="0"/>
              <a:t> and how it affects you as web developers today</a:t>
            </a:r>
          </a:p>
          <a:p>
            <a:pPr marL="171450" indent="-171450">
              <a:buFontTx/>
              <a:buChar char="-"/>
            </a:pPr>
            <a:r>
              <a:rPr lang="en-US" baseline="0" dirty="0" smtClean="0"/>
              <a:t>How many people consider themselves web developers?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71305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CSS3’s evolutionary approach</a:t>
            </a:r>
          </a:p>
          <a:p>
            <a:endParaRPr lang="en-US" dirty="0" smtClean="0"/>
          </a:p>
          <a:p>
            <a:r>
              <a:rPr lang="en-US" dirty="0" smtClean="0"/>
              <a:t>Microsoft is focusing</a:t>
            </a:r>
            <a:r>
              <a:rPr lang="en-US" baseline="0" dirty="0" smtClean="0"/>
              <a:t> primarily on adding product support at the Candidate Recommendation stage</a:t>
            </a:r>
          </a:p>
          <a:p>
            <a:endParaRPr lang="en-US" baseline="0" dirty="0" smtClean="0"/>
          </a:p>
          <a:p>
            <a:r>
              <a:rPr lang="en-US" baseline="0" dirty="0" smtClean="0"/>
              <a:t>Review status of various CSS3 proposed specs: </a:t>
            </a:r>
            <a:r>
              <a:rPr lang="en-US" dirty="0" smtClean="0">
                <a:hlinkClick r:id="rId3"/>
              </a:rPr>
              <a:t>http://www.w3.org/Style/CSS/current-work</a:t>
            </a:r>
            <a:endParaRPr lang="en-US" dirty="0" smtClean="0"/>
          </a:p>
          <a:p>
            <a:endParaRPr lang="en-US" dirty="0" smtClean="0"/>
          </a:p>
          <a:p>
            <a:pPr marL="171450" indent="-171450">
              <a:buFontTx/>
              <a:buChar char="-"/>
            </a:pPr>
            <a:r>
              <a:rPr lang="en-US" dirty="0" smtClean="0"/>
              <a:t>WD = working draft</a:t>
            </a:r>
          </a:p>
          <a:p>
            <a:pPr marL="171450" indent="-171450">
              <a:buFontTx/>
              <a:buChar char="-"/>
            </a:pPr>
            <a:r>
              <a:rPr lang="en-US" dirty="0" smtClean="0"/>
              <a:t>LC = last</a:t>
            </a:r>
            <a:r>
              <a:rPr lang="en-US" baseline="0" dirty="0" smtClean="0"/>
              <a:t> call</a:t>
            </a:r>
          </a:p>
          <a:p>
            <a:pPr marL="171450" indent="-171450">
              <a:buFontTx/>
              <a:buChar char="-"/>
            </a:pPr>
            <a:r>
              <a:rPr lang="en-US" baseline="0" dirty="0" smtClean="0"/>
              <a:t>Candidate Recommendation</a:t>
            </a:r>
          </a:p>
          <a:p>
            <a:pPr marL="171450" indent="-171450">
              <a:buFontTx/>
              <a:buChar char="-"/>
            </a:pPr>
            <a:r>
              <a:rPr lang="en-US" baseline="0" dirty="0" smtClean="0"/>
              <a:t>Proposed Recommendation</a:t>
            </a:r>
          </a:p>
          <a:p>
            <a:pPr marL="171450" indent="-171450">
              <a:buFontTx/>
              <a:buChar char="-"/>
            </a:pPr>
            <a:r>
              <a:rPr lang="en-US" baseline="0" dirty="0" smtClean="0"/>
              <a:t>Recommendation</a:t>
            </a:r>
          </a:p>
          <a:p>
            <a:pPr marL="171450" indent="-171450">
              <a:buFontTx/>
              <a:buChar char="-"/>
            </a:pPr>
            <a:endParaRPr lang="en-US" baseline="0" dirty="0" smtClean="0"/>
          </a:p>
          <a:p>
            <a:pPr marL="171450" indent="-171450">
              <a:buFontTx/>
              <a:buChar char="-"/>
            </a:pPr>
            <a:r>
              <a:rPr lang="en-US" baseline="0" dirty="0" smtClean="0"/>
              <a:t>Rec = most power that a standard has</a:t>
            </a:r>
          </a:p>
          <a:p>
            <a:pPr marL="171450" indent="-171450">
              <a:buFontTx/>
              <a:buChar char="-"/>
            </a:pPr>
            <a:r>
              <a:rPr lang="en-US" baseline="0" dirty="0" smtClean="0"/>
              <a:t>CSS2.1 is what we all use today, not even rec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Want to implement something early? Don’t use a name</a:t>
            </a:r>
            <a:r>
              <a:rPr lang="en-US" baseline="0" dirty="0" smtClean="0"/>
              <a:t> which can become a standard</a:t>
            </a:r>
          </a:p>
          <a:p>
            <a:pPr marL="171450" indent="-171450">
              <a:buFontTx/>
              <a:buChar char="-"/>
            </a:pPr>
            <a:r>
              <a:rPr lang="en-US" baseline="0" dirty="0" smtClean="0"/>
              <a:t>IE </a:t>
            </a:r>
            <a:r>
              <a:rPr lang="en-US" baseline="0" dirty="0" err="1" smtClean="0"/>
              <a:t>vs</a:t>
            </a:r>
            <a:r>
              <a:rPr lang="en-US" baseline="0" dirty="0" smtClean="0"/>
              <a:t> Netscape</a:t>
            </a:r>
          </a:p>
          <a:p>
            <a:pPr marL="171450" indent="-171450">
              <a:buFontTx/>
              <a:buChar char="-"/>
            </a:pPr>
            <a:r>
              <a:rPr lang="en-US" baseline="0" dirty="0" smtClean="0"/>
              <a:t>Future-proofing by providing the standard last. Browsers will stop at the last one it recognizes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84604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22</a:t>
            </a:fld>
            <a:endParaRPr lang="en-US"/>
          </a:p>
        </p:txBody>
      </p:sp>
    </p:spTree>
    <p:extLst>
      <p:ext uri="{BB962C8B-B14F-4D97-AF65-F5344CB8AC3E}">
        <p14:creationId xmlns:p14="http://schemas.microsoft.com/office/powerpoint/2010/main" val="4038097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t>
            </a:r>
            <a:r>
              <a:rPr lang="en-US" baseline="0" dirty="0" smtClean="0"/>
              <a:t> MS’ approach is to implement items on CR and 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This is not a question</a:t>
            </a:r>
            <a:r>
              <a:rPr lang="en-US" baseline="0" dirty="0" smtClean="0"/>
              <a:t> with a single correct answer. It all depends on your audience and strategy.</a:t>
            </a:r>
          </a:p>
          <a:p>
            <a:endParaRPr lang="en-US" baseline="0" dirty="0" smtClean="0"/>
          </a:p>
          <a:p>
            <a:r>
              <a:rPr lang="en-US" baseline="0" dirty="0" smtClean="0"/>
              <a:t>There are several general strategies for defining what is “usable” today.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61585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 Broad deployment of old</a:t>
            </a:r>
            <a:r>
              <a:rPr lang="en-US" baseline="0" dirty="0" smtClean="0"/>
              <a:t> browsers = usage of old 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79907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Useful for adding HTML5 to both older</a:t>
            </a:r>
            <a:r>
              <a:rPr lang="en-US" baseline="0" dirty="0" smtClean="0"/>
              <a:t> browsers + new browsers that do not have a specific HTML5 feature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34989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Should learn these two terms</a:t>
            </a:r>
          </a:p>
          <a:p>
            <a:pPr marL="171450" indent="-171450">
              <a:buFontTx/>
              <a:buChar char="-"/>
            </a:pPr>
            <a:r>
              <a:rPr lang="en-US" dirty="0" smtClean="0"/>
              <a:t>Two</a:t>
            </a:r>
            <a:r>
              <a:rPr lang="en-US" baseline="0" dirty="0" smtClean="0"/>
              <a:t> sides of a coin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405456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baseline="0" dirty="0" smtClean="0"/>
              <a:t>Progressive enhancement</a:t>
            </a:r>
          </a:p>
          <a:p>
            <a:pPr marL="171450" indent="-171450">
              <a:buFontTx/>
              <a:buChar char="-"/>
            </a:pPr>
            <a:endParaRPr lang="en-US" baseline="0" dirty="0" smtClean="0"/>
          </a:p>
          <a:p>
            <a:pPr marL="171450" indent="-171450">
              <a:buFontTx/>
              <a:buChar char="-"/>
            </a:pPr>
            <a:r>
              <a:rPr lang="en-US" baseline="0" dirty="0" smtClean="0"/>
              <a:t>Cheese pizza is what we are used to and love with pizzas</a:t>
            </a:r>
          </a:p>
          <a:p>
            <a:pPr marL="171450" indent="-171450">
              <a:buFontTx/>
              <a:buChar char="-"/>
            </a:pPr>
            <a:r>
              <a:rPr lang="en-US" baseline="0" dirty="0" smtClean="0"/>
              <a:t>Second pizza is an enhanced pizza, it has been progressively enhanced</a:t>
            </a:r>
          </a:p>
          <a:p>
            <a:pPr marL="171450" indent="-171450">
              <a:buFontTx/>
              <a:buChar char="-"/>
            </a:pPr>
            <a:r>
              <a:rPr lang="en-US" baseline="0" dirty="0" smtClean="0"/>
              <a:t>Design for a great core common denominator experience (cheese pizza)</a:t>
            </a:r>
          </a:p>
          <a:p>
            <a:pPr marL="171450" indent="-171450">
              <a:buFontTx/>
              <a:buChar char="-"/>
            </a:pPr>
            <a:r>
              <a:rPr lang="en-US" baseline="0" dirty="0" smtClean="0"/>
              <a:t>Enrich as resources are available.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165044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Graceful </a:t>
            </a:r>
            <a:r>
              <a:rPr lang="en-US" dirty="0" err="1" smtClean="0"/>
              <a:t>Degregation</a:t>
            </a:r>
            <a:endParaRPr lang="en-US" dirty="0" smtClean="0"/>
          </a:p>
          <a:p>
            <a:endParaRPr lang="en-US" dirty="0" smtClean="0"/>
          </a:p>
          <a:p>
            <a:r>
              <a:rPr lang="en-US" dirty="0" smtClean="0"/>
              <a:t>Strategy:</a:t>
            </a:r>
            <a:r>
              <a:rPr lang="en-US" baseline="0" dirty="0" smtClean="0"/>
              <a:t> Design for best case scenario (premium features), and gracefully remove features as resources are not available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3195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http://dev.w3.org/html5/html4-differences/</a:t>
            </a:r>
            <a:endParaRPr lang="en-US" dirty="0" smtClean="0"/>
          </a:p>
          <a:p>
            <a:endParaRPr lang="en-US" dirty="0" smtClean="0"/>
          </a:p>
          <a:p>
            <a:r>
              <a:rPr lang="en-US" dirty="0" smtClean="0"/>
              <a:t>Goes on to say:</a:t>
            </a:r>
          </a:p>
          <a:p>
            <a:r>
              <a:rPr lang="en-US" sz="1200" b="0" i="0" kern="1200" dirty="0" smtClean="0">
                <a:solidFill>
                  <a:schemeClr val="tx1"/>
                </a:solidFill>
                <a:effectLst/>
                <a:latin typeface="+mn-lt"/>
                <a:ea typeface="+mn-ea"/>
                <a:cs typeface="+mn-cs"/>
              </a:rPr>
              <a:t>The same goes for XHTML1, which defines an XML serialization for HTML4, and DOM Level 2 HTML, which defines JavaScript APIs for both HTML and XHTML. HTML5 will replace these documents.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10</a:t>
            </a:fld>
            <a:endParaRPr lang="en-US"/>
          </a:p>
        </p:txBody>
      </p:sp>
    </p:spTree>
    <p:extLst>
      <p:ext uri="{BB962C8B-B14F-4D97-AF65-F5344CB8AC3E}">
        <p14:creationId xmlns:p14="http://schemas.microsoft.com/office/powerpoint/2010/main" val="3038351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Not recommended</a:t>
            </a:r>
            <a:r>
              <a:rPr lang="en-US" baseline="0" dirty="0" smtClean="0"/>
              <a:t> for desktop browsers, but OK for mobile devices.</a:t>
            </a:r>
          </a:p>
          <a:p>
            <a:pPr marL="171450" indent="-171450">
              <a:buFontTx/>
              <a:buChar char="-"/>
            </a:pPr>
            <a:r>
              <a:rPr lang="en-US" baseline="0" dirty="0" smtClean="0"/>
              <a:t>Not a broad deployment of legacy browsers – also people tend to update phones more often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408046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3/6/12 16:54</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HTML5 &amp;</a:t>
            </a:r>
            <a:r>
              <a:rPr lang="en-US" baseline="0" dirty="0" smtClean="0"/>
              <a:t> CSS3 in VS2010 SP1: </a:t>
            </a:r>
            <a:r>
              <a:rPr lang="en-US" dirty="0" smtClean="0">
                <a:hlinkClick r:id="rId3"/>
              </a:rPr>
              <a:t>http://madskristensen.net/post/HTML5-CSS3-in-Visual-Studio-2010-SP1.aspx</a:t>
            </a:r>
            <a:endParaRPr lang="en-US" dirty="0" smtClean="0"/>
          </a:p>
          <a:p>
            <a:endParaRPr lang="en-US" dirty="0" smtClean="0"/>
          </a:p>
          <a:p>
            <a:r>
              <a:rPr lang="en-US" dirty="0" smtClean="0"/>
              <a:t>HTML5 in VS2008: </a:t>
            </a:r>
            <a:r>
              <a:rPr lang="en-US" dirty="0" smtClean="0">
                <a:hlinkClick r:id="rId4"/>
              </a:rPr>
              <a:t>http://stackoverflow.com/questions/1682180/will-visual-studio-2010-support-html-5</a:t>
            </a:r>
            <a:endParaRPr lang="en-US" dirty="0"/>
          </a:p>
        </p:txBody>
      </p:sp>
      <p:sp>
        <p:nvSpPr>
          <p:cNvPr id="4" name="Header Placeholder 3"/>
          <p:cNvSpPr>
            <a:spLocks noGrp="1"/>
          </p:cNvSpPr>
          <p:nvPr>
            <p:ph type="hdr" sz="quarter" idx="10"/>
          </p:nvPr>
        </p:nvSpPr>
        <p:spPr/>
        <p:txBody>
          <a:bodyPr/>
          <a:lstStyle/>
          <a:p>
            <a:pPr>
              <a:defRPr/>
            </a:pPr>
            <a:r>
              <a:rPr lang="en-US" smtClean="0"/>
              <a:t>Microsoft ASP.NET Connections</a:t>
            </a:r>
            <a:endParaRPr lang="en-US" dirty="0"/>
          </a:p>
        </p:txBody>
      </p:sp>
      <p:sp>
        <p:nvSpPr>
          <p:cNvPr id="5" name="Slide Number Placeholder 4"/>
          <p:cNvSpPr>
            <a:spLocks noGrp="1"/>
          </p:cNvSpPr>
          <p:nvPr>
            <p:ph type="sldNum" sz="quarter" idx="11"/>
          </p:nvPr>
        </p:nvSpPr>
        <p:spPr/>
        <p:txBody>
          <a:bodyPr/>
          <a:lstStyle/>
          <a:p>
            <a:pPr>
              <a:defRPr/>
            </a:pPr>
            <a:fld id="{882B373A-0A01-43D4-AAA8-170A74DCBCFB}" type="slidenum">
              <a:rPr lang="en-US" smtClean="0"/>
              <a:pPr>
                <a:defRPr/>
              </a:pPr>
              <a:t>34</a:t>
            </a:fld>
            <a:endParaRPr lang="en-US" dirty="0"/>
          </a:p>
        </p:txBody>
      </p:sp>
      <p:sp>
        <p:nvSpPr>
          <p:cNvPr id="6" name="Footer Placeholder 5"/>
          <p:cNvSpPr>
            <a:spLocks noGrp="1"/>
          </p:cNvSpPr>
          <p:nvPr>
            <p:ph type="ftr" sz="quarter" idx="12"/>
          </p:nvPr>
        </p:nvSpPr>
        <p:spPr/>
        <p:txBody>
          <a:bodyPr/>
          <a:lstStyle/>
          <a:p>
            <a:pPr>
              <a:defRPr/>
            </a:pPr>
            <a:r>
              <a:rPr lang="en-US" smtClean="0"/>
              <a:t>Updates will be available at http://www.devconnections.com/updates/Orlando_Spring11/ASP</a:t>
            </a:r>
            <a:endParaRPr lang="en-US" sz="1200" dirty="0"/>
          </a:p>
        </p:txBody>
      </p:sp>
    </p:spTree>
    <p:extLst>
      <p:ext uri="{BB962C8B-B14F-4D97-AF65-F5344CB8AC3E}">
        <p14:creationId xmlns:p14="http://schemas.microsoft.com/office/powerpoint/2010/main" val="3505716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http://code.google.com/p/ie7-js/</a:t>
            </a:r>
            <a:endParaRPr lang="en-US" dirty="0" smtClean="0"/>
          </a:p>
          <a:p>
            <a:endParaRPr lang="en-US" dirty="0" smtClean="0"/>
          </a:p>
          <a:p>
            <a:r>
              <a:rPr lang="en-US" dirty="0" smtClean="0"/>
              <a:t>Testing IE:</a:t>
            </a:r>
            <a:r>
              <a:rPr lang="en-US" baseline="0" dirty="0" smtClean="0"/>
              <a:t> </a:t>
            </a:r>
            <a:r>
              <a:rPr lang="en-US" dirty="0" smtClean="0">
                <a:hlinkClick r:id="rId4"/>
              </a:rPr>
              <a:t>http://spoon.net/browsers/</a:t>
            </a:r>
            <a:endParaRPr lang="en-US" dirty="0" smtClean="0"/>
          </a:p>
          <a:p>
            <a:endParaRPr lang="en-US" dirty="0" smtClean="0"/>
          </a:p>
          <a:p>
            <a:r>
              <a:rPr lang="en-US" baseline="0" dirty="0" smtClean="0"/>
              <a:t>Three choices: </a:t>
            </a:r>
          </a:p>
          <a:p>
            <a:pPr marL="228600" indent="-228600">
              <a:buAutoNum type="arabicPeriod"/>
            </a:pPr>
            <a:r>
              <a:rPr lang="en-US" baseline="0" dirty="0" smtClean="0"/>
              <a:t>Hack it – Force features with JS </a:t>
            </a:r>
            <a:r>
              <a:rPr lang="en-US" baseline="0" dirty="0" err="1" smtClean="0"/>
              <a:t>shivs</a:t>
            </a:r>
            <a:endParaRPr lang="en-US" baseline="0" dirty="0" smtClean="0"/>
          </a:p>
          <a:p>
            <a:pPr marL="228600" indent="-228600">
              <a:buAutoNum type="arabicPeriod"/>
            </a:pPr>
            <a:r>
              <a:rPr lang="en-US" baseline="0" dirty="0" smtClean="0"/>
              <a:t>Support it – Provide gracefully degraded experience</a:t>
            </a:r>
          </a:p>
          <a:p>
            <a:pPr marL="228600" indent="-228600">
              <a:buAutoNum type="arabicPeriod"/>
            </a:pPr>
            <a:r>
              <a:rPr lang="en-US" baseline="0" dirty="0" smtClean="0"/>
              <a:t>Kill it – Provide message indicating no or limited support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35</a:t>
            </a:fld>
            <a:endParaRPr lang="en-US"/>
          </a:p>
        </p:txBody>
      </p:sp>
    </p:spTree>
    <p:extLst>
      <p:ext uri="{BB962C8B-B14F-4D97-AF65-F5344CB8AC3E}">
        <p14:creationId xmlns:p14="http://schemas.microsoft.com/office/powerpoint/2010/main" val="191055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u="sng" dirty="0" smtClean="0">
                <a:solidFill>
                  <a:schemeClr val="tx1"/>
                </a:solidFill>
                <a:hlinkClick r:id="rId3"/>
              </a:rPr>
              <a:t>- Check if feature is available – not which browser you are using</a:t>
            </a:r>
          </a:p>
          <a:p>
            <a:endParaRPr lang="en-US" dirty="0" smtClean="0">
              <a:hlinkClick r:id="rId3"/>
            </a:endParaRPr>
          </a:p>
          <a:p>
            <a:r>
              <a:rPr lang="en-US" dirty="0" smtClean="0">
                <a:hlinkClick r:id="rId3"/>
              </a:rPr>
              <a:t>http://www.modernizr.com</a:t>
            </a:r>
          </a:p>
          <a:p>
            <a:endParaRPr lang="en-US" dirty="0" smtClean="0">
              <a:hlinkClick r:id="rId4"/>
            </a:endParaRPr>
          </a:p>
          <a:p>
            <a:r>
              <a:rPr lang="en-US" dirty="0" smtClean="0">
                <a:hlinkClick r:id="rId4"/>
              </a:rPr>
              <a:t>http://www.alistapart.com/articles/taking-advantage-of-html5-and-css3-with-modernizr/</a:t>
            </a:r>
            <a:endParaRPr lang="en-US" dirty="0" smtClean="0"/>
          </a:p>
          <a:p>
            <a:endParaRPr lang="en-US" dirty="0" smtClean="0"/>
          </a:p>
          <a:p>
            <a:r>
              <a:rPr lang="en-US" dirty="0" err="1" smtClean="0"/>
              <a:t>Modernizr</a:t>
            </a:r>
            <a:r>
              <a:rPr lang="en-US" baseline="0" dirty="0" smtClean="0"/>
              <a:t> now ships with ASP.NET MVC 3</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36</a:t>
            </a:fld>
            <a:endParaRPr lang="en-US"/>
          </a:p>
        </p:txBody>
      </p:sp>
    </p:spTree>
    <p:extLst>
      <p:ext uri="{BB962C8B-B14F-4D97-AF65-F5344CB8AC3E}">
        <p14:creationId xmlns:p14="http://schemas.microsoft.com/office/powerpoint/2010/main" val="1898945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3/6/12 16:54</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Accessible Screen Readers and SEO Robots are not allowed to extract information from attributes (id is a tag)</a:t>
            </a:r>
          </a:p>
          <a:p>
            <a:pPr marL="171450" indent="-171450">
              <a:buFontTx/>
              <a:buChar char="-"/>
            </a:pPr>
            <a:r>
              <a:rPr lang="en-US" baseline="0" dirty="0" smtClean="0"/>
              <a:t>Thus, semantic tags</a:t>
            </a:r>
          </a:p>
          <a:p>
            <a:pPr marL="171450" indent="-171450">
              <a:buFontTx/>
              <a:buChar char="-"/>
            </a:pPr>
            <a:r>
              <a:rPr lang="en-US" baseline="0" dirty="0" smtClean="0"/>
              <a:t>HTML5 = backwards compatible</a:t>
            </a:r>
          </a:p>
          <a:p>
            <a:pPr marL="171450" indent="-171450">
              <a:buFontTx/>
              <a:buChar char="-"/>
            </a:pPr>
            <a:r>
              <a:rPr lang="en-US" baseline="0" dirty="0" smtClean="0"/>
              <a:t>Don’t delete DOCTYPE = without DOCTYPE we are running in “quirks”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395699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Container = file</a:t>
            </a:r>
            <a:r>
              <a:rPr lang="en-US" baseline="0" dirty="0" smtClean="0"/>
              <a:t> extensions</a:t>
            </a:r>
          </a:p>
          <a:p>
            <a:pPr marL="171450" indent="-171450">
              <a:buFontTx/>
              <a:buChar char="-"/>
            </a:pPr>
            <a:r>
              <a:rPr lang="en-US" baseline="0" dirty="0" smtClean="0"/>
              <a:t>Codec = the impression technique</a:t>
            </a:r>
          </a:p>
          <a:p>
            <a:pPr marL="171450" indent="-171450">
              <a:buFontTx/>
              <a:buChar char="-"/>
            </a:pPr>
            <a:r>
              <a:rPr lang="en-US" baseline="0" dirty="0" smtClean="0"/>
              <a:t>Rather than have multiple encoding, use the one that’s supported across all platforms.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39</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Opt-in</a:t>
            </a:r>
          </a:p>
          <a:p>
            <a:pPr marL="171450" indent="-171450">
              <a:buFontTx/>
              <a:buChar char="-"/>
            </a:pPr>
            <a:r>
              <a:rPr lang="en-US" baseline="0" dirty="0" smtClean="0"/>
              <a:t>Simple way to call</a:t>
            </a:r>
          </a:p>
          <a:p>
            <a:pPr marL="171450" indent="-171450">
              <a:buFontTx/>
              <a:buChar char="-"/>
            </a:pPr>
            <a:r>
              <a:rPr lang="en-US" baseline="0" dirty="0" smtClean="0"/>
              <a:t>Does not exist in older browsers</a:t>
            </a:r>
          </a:p>
          <a:p>
            <a:pPr marL="171450" indent="-171450">
              <a:buFontTx/>
              <a:buChar char="-"/>
            </a:pPr>
            <a:r>
              <a:rPr lang="en-US" baseline="0" dirty="0" smtClean="0"/>
              <a:t>Use this for modern browsers, otherwise use IP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00347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Cookies on</a:t>
            </a:r>
            <a:r>
              <a:rPr lang="en-US" baseline="0" dirty="0" smtClean="0"/>
              <a:t> steroids</a:t>
            </a:r>
          </a:p>
          <a:p>
            <a:pPr marL="171450" indent="-171450">
              <a:buFontTx/>
              <a:buChar char="-"/>
            </a:pPr>
            <a:r>
              <a:rPr lang="en-US" baseline="0" dirty="0" smtClean="0"/>
              <a:t>What is an issue with cookies? (sending back and forth)</a:t>
            </a:r>
          </a:p>
          <a:p>
            <a:pPr marL="171450" indent="-171450">
              <a:buFontTx/>
              <a:buChar char="-"/>
            </a:pPr>
            <a:r>
              <a:rPr lang="en-US" baseline="0" dirty="0" smtClean="0"/>
              <a:t>LS = stored client-side up to 5 MB</a:t>
            </a:r>
          </a:p>
          <a:p>
            <a:pPr marL="171450" indent="-171450">
              <a:buFontTx/>
              <a:buChar char="-"/>
            </a:pPr>
            <a:r>
              <a:rPr lang="en-US" baseline="0" dirty="0" smtClean="0"/>
              <a:t>To use universally you have to use JavaScript </a:t>
            </a:r>
            <a:r>
              <a:rPr lang="en-US" baseline="0" dirty="0" err="1" smtClean="0"/>
              <a:t>Polyfill</a:t>
            </a:r>
            <a:r>
              <a:rPr lang="en-US" baseline="0" dirty="0" smtClean="0"/>
              <a:t> – amplify.js (gives API to do LS across all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54180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HTML4</a:t>
            </a:r>
            <a:r>
              <a:rPr lang="en-US" baseline="0" dirty="0" smtClean="0"/>
              <a:t> = Rough Guide for HTML</a:t>
            </a:r>
          </a:p>
          <a:p>
            <a:pPr marL="171450" indent="-171450">
              <a:buFontTx/>
              <a:buChar char="-"/>
            </a:pPr>
            <a:r>
              <a:rPr lang="en-US" baseline="0" dirty="0" smtClean="0"/>
              <a:t>Because HTML4 was a rough guide, browsers had “wiggle room” to interpret them, which lead to unpredictable browser support.</a:t>
            </a:r>
          </a:p>
          <a:p>
            <a:pPr marL="171450" indent="-171450">
              <a:buFontTx/>
              <a:buChar char="-"/>
            </a:pPr>
            <a:r>
              <a:rPr lang="en-US" baseline="0" dirty="0" smtClean="0"/>
              <a:t>Same has been true for JS and especially CSS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300231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42</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smtClean="0">
              <a:hlinkClick r:id="rId3"/>
            </a:endParaRPr>
          </a:p>
          <a:p>
            <a:endParaRPr lang="en-US" dirty="0" smtClean="0">
              <a:hlinkClick r:id="rId3"/>
            </a:endParaRPr>
          </a:p>
          <a:p>
            <a:r>
              <a:rPr lang="en-US" dirty="0" smtClean="0">
                <a:hlinkClick r:id="rId3"/>
              </a:rPr>
              <a:t>http://upload.wikimedia.org/wikipedia/en/d/d0/Chrome_Logo.svg</a:t>
            </a:r>
            <a:endParaRPr lang="en-US" dirty="0" smtClean="0"/>
          </a:p>
          <a:p>
            <a:endParaRPr lang="en-US" dirty="0" smtClean="0"/>
          </a:p>
          <a:p>
            <a:r>
              <a:rPr lang="en-US" dirty="0" smtClean="0"/>
              <a:t>Comparison</a:t>
            </a:r>
            <a:r>
              <a:rPr lang="en-US" baseline="0" dirty="0" smtClean="0"/>
              <a:t> articles:</a:t>
            </a:r>
          </a:p>
          <a:p>
            <a:r>
              <a:rPr lang="en-US" baseline="0" dirty="0" smtClean="0"/>
              <a:t>Great comparison: </a:t>
            </a:r>
            <a:r>
              <a:rPr lang="en-US" dirty="0" smtClean="0">
                <a:hlinkClick r:id="rId4"/>
              </a:rPr>
              <a:t>http://dev.opera.com/articles/view/svg-or-canvas-choosing-between-the-two/</a:t>
            </a:r>
            <a:endParaRPr lang="en-US" dirty="0" smtClean="0"/>
          </a:p>
          <a:p>
            <a:r>
              <a:rPr lang="en-US" dirty="0" smtClean="0">
                <a:hlinkClick r:id="rId5"/>
              </a:rPr>
              <a:t>http://blogs.sitepoint.com/2010/07/06/canvas-vs-svg-how-to-choose/</a:t>
            </a:r>
            <a:r>
              <a:rPr lang="en-US" dirty="0" smtClean="0"/>
              <a:t> (IDEA: </a:t>
            </a:r>
            <a:r>
              <a:rPr lang="en-US" sz="1200" b="0" i="0" kern="1200" dirty="0" smtClean="0">
                <a:solidFill>
                  <a:schemeClr val="tx1"/>
                </a:solidFill>
                <a:effectLst/>
                <a:latin typeface="+mn-lt"/>
                <a:ea typeface="+mn-ea"/>
                <a:cs typeface="+mn-cs"/>
              </a:rPr>
              <a:t>progressive enhancement techniques — for example, IE8 and earlier versions show a table of data whereas supported browsers show an animated pie chart.)</a:t>
            </a:r>
          </a:p>
          <a:p>
            <a:endParaRPr lang="en-US" dirty="0" smtClean="0"/>
          </a:p>
          <a:p>
            <a:r>
              <a:rPr lang="en-US" dirty="0" smtClean="0"/>
              <a:t>SVG Bridge for all browsers:</a:t>
            </a:r>
            <a:r>
              <a:rPr lang="en-US" baseline="0" dirty="0" smtClean="0"/>
              <a:t> </a:t>
            </a:r>
            <a:r>
              <a:rPr lang="en-US" dirty="0" smtClean="0">
                <a:hlinkClick r:id="rId6"/>
              </a:rPr>
              <a:t>http://raphaeljs.com/</a:t>
            </a:r>
            <a:endParaRPr lang="en-US" dirty="0" smtClean="0"/>
          </a:p>
          <a:p>
            <a:r>
              <a:rPr lang="en-US" dirty="0" smtClean="0"/>
              <a:t>CANVAS Bridge for IE: </a:t>
            </a:r>
            <a:r>
              <a:rPr lang="en-US" dirty="0" smtClean="0">
                <a:hlinkClick r:id="rId7"/>
              </a:rPr>
              <a:t>http://code.google.com/p/explorercanvas/</a:t>
            </a:r>
            <a:endParaRPr lang="en-US" dirty="0" smtClean="0"/>
          </a:p>
          <a:p>
            <a:endParaRPr lang="en-US" dirty="0" smtClean="0"/>
          </a:p>
          <a:p>
            <a:r>
              <a:rPr lang="en-US" dirty="0" smtClean="0"/>
              <a:t>(Pointless</a:t>
            </a:r>
            <a:r>
              <a:rPr lang="en-US" baseline="0" dirty="0" smtClean="0"/>
              <a:t> canvas example: </a:t>
            </a:r>
            <a:r>
              <a:rPr lang="en-US" dirty="0" smtClean="0">
                <a:hlinkClick r:id="rId8"/>
              </a:rPr>
              <a:t>http://paulirish.com/2010/high-res-browser-icons/</a:t>
            </a:r>
            <a:r>
              <a:rPr lang="en-US" dirty="0" smtClean="0"/>
              <a:t>)</a:t>
            </a:r>
          </a:p>
          <a:p>
            <a:endParaRPr lang="en-US" dirty="0" smtClean="0"/>
          </a:p>
          <a:p>
            <a:r>
              <a:rPr lang="en-US" dirty="0" smtClean="0"/>
              <a:t>SVG is DOM-based.</a:t>
            </a:r>
            <a:r>
              <a:rPr lang="en-US" baseline="0" dirty="0" smtClean="0"/>
              <a:t> All elements exist in DOM. Thus, you can attach event handlers. CON: Many objects can hurt </a:t>
            </a:r>
            <a:r>
              <a:rPr lang="en-US" baseline="0" dirty="0" err="1" smtClean="0"/>
              <a:t>perf</a:t>
            </a:r>
            <a:r>
              <a:rPr lang="en-US" baseline="0" dirty="0" smtClean="0"/>
              <a:t>.</a:t>
            </a:r>
          </a:p>
          <a:p>
            <a:endParaRPr lang="en-US" baseline="0" dirty="0" smtClean="0"/>
          </a:p>
          <a:p>
            <a:r>
              <a:rPr lang="en-US" baseline="0" dirty="0" smtClean="0"/>
              <a:t>CANVAS is PIXEL-based. All elements rendered quickly, but not part of DOM. CON: Harder to interact.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43</a:t>
            </a:fld>
            <a:endParaRPr lang="en-US"/>
          </a:p>
        </p:txBody>
      </p:sp>
    </p:spTree>
    <p:extLst>
      <p:ext uri="{BB962C8B-B14F-4D97-AF65-F5344CB8AC3E}">
        <p14:creationId xmlns:p14="http://schemas.microsoft.com/office/powerpoint/2010/main" val="2547148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http://flashcanvas.net/</a:t>
            </a:r>
            <a:endParaRPr lang="en-US" dirty="0" smtClean="0"/>
          </a:p>
          <a:p>
            <a:endParaRPr lang="en-US" dirty="0" smtClean="0"/>
          </a:p>
          <a:p>
            <a:r>
              <a:rPr lang="en-US" dirty="0" smtClean="0"/>
              <a:t>http://code.google.com/p/explorercanvas/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693719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3/6/12 16:54</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err="1" smtClean="0"/>
              <a:t>jQuery</a:t>
            </a:r>
            <a:r>
              <a:rPr lang="en-US" dirty="0" smtClean="0"/>
              <a:t> supports CSS3</a:t>
            </a:r>
            <a:r>
              <a:rPr lang="en-US" baseline="0" dirty="0" smtClean="0"/>
              <a:t> Selectors</a:t>
            </a:r>
          </a:p>
          <a:p>
            <a:pPr marL="171450" indent="-171450">
              <a:buFontTx/>
              <a:buChar char="-"/>
            </a:pPr>
            <a:r>
              <a:rPr lang="en-US" baseline="0" dirty="0" smtClean="0"/>
              <a:t>Alternating items to be different (odd, even, 3n above)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1425103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@font-face was first proposed for CSS2 and has been implemented in Internet Explorer since version 5</a:t>
            </a:r>
          </a:p>
          <a:p>
            <a:pPr marL="171450" indent="-171450">
              <a:buFontTx/>
              <a:buChar char="-"/>
            </a:pPr>
            <a:r>
              <a:rPr lang="en-US" sz="1200" b="0" i="0" kern="1200" dirty="0" smtClean="0">
                <a:solidFill>
                  <a:schemeClr val="tx1"/>
                </a:solidFill>
                <a:effectLst/>
                <a:latin typeface="+mn-lt"/>
                <a:ea typeface="+mn-ea"/>
                <a:cs typeface="+mn-cs"/>
              </a:rPr>
              <a:t>IE relied on proprietary Embedded Open Type (.</a:t>
            </a:r>
            <a:r>
              <a:rPr lang="en-US" sz="1200" b="0" i="0" kern="1200" dirty="0" err="1" smtClean="0">
                <a:solidFill>
                  <a:schemeClr val="tx1"/>
                </a:solidFill>
                <a:effectLst/>
                <a:latin typeface="+mn-lt"/>
                <a:ea typeface="+mn-ea"/>
                <a:cs typeface="+mn-cs"/>
              </a:rPr>
              <a:t>eot</a:t>
            </a:r>
            <a:r>
              <a:rPr lang="en-US" sz="1200" b="0" i="0" kern="1200" dirty="0" smtClean="0">
                <a:solidFill>
                  <a:schemeClr val="tx1"/>
                </a:solidFill>
                <a:effectLst/>
                <a:latin typeface="+mn-lt"/>
                <a:ea typeface="+mn-ea"/>
                <a:cs typeface="+mn-cs"/>
              </a:rPr>
              <a:t>)</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Old</a:t>
            </a:r>
            <a:r>
              <a:rPr lang="en-US" sz="1200" b="0" i="0" kern="1200" baseline="0" dirty="0" smtClean="0">
                <a:solidFill>
                  <a:schemeClr val="tx1"/>
                </a:solidFill>
                <a:effectLst/>
                <a:latin typeface="+mn-lt"/>
                <a:ea typeface="+mn-ea"/>
                <a:cs typeface="+mn-cs"/>
              </a:rPr>
              <a:t> school solutions involved things like </a:t>
            </a:r>
            <a:r>
              <a:rPr lang="en-US" sz="1200" b="0" i="0" kern="1200" baseline="0" dirty="0" err="1" smtClean="0">
                <a:solidFill>
                  <a:schemeClr val="tx1"/>
                </a:solidFill>
                <a:effectLst/>
                <a:latin typeface="+mn-lt"/>
                <a:ea typeface="+mn-ea"/>
                <a:cs typeface="+mn-cs"/>
              </a:rPr>
              <a:t>sIFR</a:t>
            </a:r>
            <a:r>
              <a:rPr lang="en-US" sz="1200" b="0" i="0" kern="1200" baseline="0" dirty="0" smtClean="0">
                <a:solidFill>
                  <a:schemeClr val="tx1"/>
                </a:solidFill>
                <a:effectLst/>
                <a:latin typeface="+mn-lt"/>
                <a:ea typeface="+mn-ea"/>
                <a:cs typeface="+mn-cs"/>
              </a:rPr>
              <a:t> (</a:t>
            </a:r>
            <a:r>
              <a:rPr lang="en-US" dirty="0" smtClean="0">
                <a:hlinkClick r:id="rId3"/>
              </a:rPr>
              <a:t>http://www.mikeindustries.com/blog/sifr/</a:t>
            </a:r>
            <a:r>
              <a:rPr lang="en-US" dirty="0" smtClean="0"/>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Modern</a:t>
            </a:r>
            <a:r>
              <a:rPr lang="en-US" sz="1200" b="0" i="0" kern="1200" baseline="0" dirty="0" smtClean="0">
                <a:solidFill>
                  <a:schemeClr val="tx1"/>
                </a:solidFill>
                <a:effectLst/>
                <a:latin typeface="+mn-lt"/>
                <a:ea typeface="+mn-ea"/>
                <a:cs typeface="+mn-cs"/>
              </a:rPr>
              <a:t> browsers finally support TTF and OTF + Most support new WOFF (exception is Safari)</a:t>
            </a: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Resources:</a:t>
            </a:r>
          </a:p>
          <a:p>
            <a:r>
              <a:rPr lang="en-US" dirty="0" smtClean="0">
                <a:hlinkClick r:id="rId4"/>
              </a:rPr>
              <a:t>http://www.css3.info/preview/web-fonts-with-font-face/</a:t>
            </a:r>
            <a:endParaRPr lang="en-US" dirty="0" smtClean="0"/>
          </a:p>
          <a:p>
            <a:r>
              <a:rPr lang="en-US" dirty="0" smtClean="0">
                <a:hlinkClick r:id="rId5"/>
              </a:rPr>
              <a:t>http://www.alistapart.com/articles/cssatten</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48</a:t>
            </a:fld>
            <a:endParaRPr lang="en-US"/>
          </a:p>
        </p:txBody>
      </p:sp>
    </p:spTree>
    <p:extLst>
      <p:ext uri="{BB962C8B-B14F-4D97-AF65-F5344CB8AC3E}">
        <p14:creationId xmlns:p14="http://schemas.microsoft.com/office/powerpoint/2010/main" val="3671583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Problem has never been the technology</a:t>
            </a:r>
          </a:p>
          <a:p>
            <a:pPr marL="171450" indent="-171450">
              <a:buFontTx/>
              <a:buChar char="-"/>
            </a:pPr>
            <a:r>
              <a:rPr lang="en-US" dirty="0" smtClean="0"/>
              <a:t>Problem was</a:t>
            </a:r>
            <a:r>
              <a:rPr lang="en-US" baseline="0" dirty="0" smtClean="0"/>
              <a:t> always licensing. Fonts are licensed in unique ways for use on desktops. No license for anyone downloading them (happens when on website)</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49</a:t>
            </a:fld>
            <a:endParaRPr lang="en-US"/>
          </a:p>
        </p:txBody>
      </p:sp>
    </p:spTree>
    <p:extLst>
      <p:ext uri="{BB962C8B-B14F-4D97-AF65-F5344CB8AC3E}">
        <p14:creationId xmlns:p14="http://schemas.microsoft.com/office/powerpoint/2010/main" val="3481953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Fix “bleeding” in </a:t>
            </a:r>
            <a:r>
              <a:rPr lang="en-US" dirty="0" err="1" smtClean="0"/>
              <a:t>Webkit</a:t>
            </a:r>
            <a:r>
              <a:rPr lang="en-US" dirty="0" smtClean="0"/>
              <a:t> with: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webkit</a:t>
            </a:r>
            <a:r>
              <a:rPr lang="en-US" sz="1200" b="0" i="0" kern="1200" dirty="0" smtClean="0">
                <a:solidFill>
                  <a:schemeClr val="tx1"/>
                </a:solidFill>
                <a:effectLst/>
                <a:latin typeface="+mn-lt"/>
                <a:ea typeface="+mn-ea"/>
                <a:cs typeface="+mn-cs"/>
              </a:rPr>
              <a:t>-background-clip: padding-box;</a:t>
            </a:r>
          </a:p>
          <a:p>
            <a:r>
              <a:rPr lang="en-US" dirty="0" smtClean="0">
                <a:hlinkClick r:id="rId3"/>
              </a:rPr>
              <a:t>http://tumble.sneak.co.nz/post/928998513/fixing-the-background-bleed</a:t>
            </a:r>
            <a:endParaRPr lang="en-US" dirty="0" smtClean="0"/>
          </a:p>
          <a:p>
            <a:endParaRPr lang="en-US" dirty="0" smtClean="0"/>
          </a:p>
          <a:p>
            <a:r>
              <a:rPr lang="en-US" dirty="0" smtClean="0">
                <a:hlinkClick r:id="rId4"/>
              </a:rPr>
              <a:t>http://css3pie.com/</a:t>
            </a:r>
            <a:r>
              <a:rPr lang="en-US" dirty="0" smtClean="0"/>
              <a:t> - </a:t>
            </a:r>
            <a:r>
              <a:rPr lang="en-US" dirty="0" err="1" smtClean="0"/>
              <a:t>polyfill</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50</a:t>
            </a:fld>
            <a:endParaRPr lang="en-US"/>
          </a:p>
        </p:txBody>
      </p:sp>
    </p:spTree>
    <p:extLst>
      <p:ext uri="{BB962C8B-B14F-4D97-AF65-F5344CB8AC3E}">
        <p14:creationId xmlns:p14="http://schemas.microsoft.com/office/powerpoint/2010/main" val="1034442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Relatively</a:t>
            </a:r>
            <a:r>
              <a:rPr lang="en-US" baseline="0" dirty="0" smtClean="0"/>
              <a:t> new CSS standard defining Gradients: </a:t>
            </a:r>
            <a:r>
              <a:rPr lang="en-US" dirty="0" smtClean="0">
                <a:hlinkClick r:id="rId3"/>
              </a:rPr>
              <a:t>http://www.w3.org/TR/css3-images/</a:t>
            </a:r>
            <a:endParaRPr lang="en-US" dirty="0" smtClean="0"/>
          </a:p>
          <a:p>
            <a:endParaRPr lang="en-US" dirty="0" smtClean="0"/>
          </a:p>
          <a:p>
            <a:r>
              <a:rPr lang="en-US" dirty="0" smtClean="0"/>
              <a:t>IMAGES</a:t>
            </a:r>
            <a:r>
              <a:rPr lang="en-US" baseline="0" dirty="0" smtClean="0"/>
              <a:t> FROM: </a:t>
            </a:r>
            <a:r>
              <a:rPr lang="en-US" dirty="0" smtClean="0">
                <a:hlinkClick r:id="rId4"/>
              </a:rPr>
              <a:t>http://www.webdesignerwall.com/tutorials/cross-browser-css-gradient/</a:t>
            </a:r>
            <a:endParaRPr lang="en-US" dirty="0" smtClean="0"/>
          </a:p>
          <a:p>
            <a:endParaRPr lang="en-US" dirty="0" smtClean="0"/>
          </a:p>
          <a:p>
            <a:r>
              <a:rPr lang="en-US" dirty="0" smtClean="0"/>
              <a:t>Great visual CSS gradient generator: </a:t>
            </a:r>
            <a:r>
              <a:rPr lang="en-US" dirty="0" smtClean="0">
                <a:hlinkClick r:id="rId5"/>
              </a:rPr>
              <a:t>http://www.display-inline.fr/projects/css-gradient/#startType=hex&amp;startValue=aaeeff&amp;endType=hex&amp;endValue=3399cc</a:t>
            </a:r>
            <a:endParaRPr lang="en-US" dirty="0" smtClean="0"/>
          </a:p>
          <a:p>
            <a:r>
              <a:rPr lang="en-US" dirty="0" smtClean="0"/>
              <a:t>Simple Visual</a:t>
            </a:r>
            <a:r>
              <a:rPr lang="en-US" baseline="0" dirty="0" smtClean="0"/>
              <a:t> gradient creator: </a:t>
            </a:r>
            <a:r>
              <a:rPr lang="en-US" dirty="0" smtClean="0">
                <a:hlinkClick r:id="rId6"/>
              </a:rPr>
              <a:t>http://gradients.glrzad.com/</a:t>
            </a:r>
            <a:endParaRPr lang="en-US" dirty="0" smtClean="0"/>
          </a:p>
          <a:p>
            <a:endParaRPr lang="en-US" dirty="0" smtClean="0"/>
          </a:p>
          <a:p>
            <a:r>
              <a:rPr lang="en-US" dirty="0" smtClean="0"/>
              <a:t>Good explanation:</a:t>
            </a:r>
          </a:p>
          <a:p>
            <a:r>
              <a:rPr lang="en-US" dirty="0" smtClean="0">
                <a:hlinkClick r:id="rId7"/>
              </a:rPr>
              <a:t>http://www.dynamicdrive.com/style/csslibrary/item/css3_linear_gradients/</a:t>
            </a:r>
            <a:endParaRPr lang="en-US" dirty="0" smtClean="0"/>
          </a:p>
          <a:p>
            <a:endParaRPr lang="en-US" dirty="0" smtClean="0"/>
          </a:p>
          <a:p>
            <a:r>
              <a:rPr lang="en-US" sz="1200" dirty="0" smtClean="0"/>
              <a:t>background: black;</a:t>
            </a:r>
          </a:p>
          <a:p>
            <a:r>
              <a:rPr lang="en-US" sz="1200" dirty="0" smtClean="0"/>
              <a:t>background: -</a:t>
            </a:r>
            <a:r>
              <a:rPr lang="en-US" sz="1200" dirty="0" err="1" smtClean="0"/>
              <a:t>moz</a:t>
            </a:r>
            <a:r>
              <a:rPr lang="en-US" sz="1200" dirty="0" smtClean="0"/>
              <a:t>-linear-gradient(top, black, white);</a:t>
            </a:r>
          </a:p>
          <a:p>
            <a:r>
              <a:rPr lang="en-US" sz="1200" dirty="0" smtClean="0"/>
              <a:t>background: -</a:t>
            </a:r>
            <a:r>
              <a:rPr lang="en-US" sz="1200" dirty="0" err="1" smtClean="0"/>
              <a:t>webkit</a:t>
            </a:r>
            <a:r>
              <a:rPr lang="en-US" sz="1200" dirty="0" smtClean="0"/>
              <a:t>-gradient(linear, 0% 0%, 0% 100%, from(black), to(white)); </a:t>
            </a:r>
          </a:p>
          <a:p>
            <a:endParaRPr lang="en-US" sz="1200" dirty="0" smtClean="0"/>
          </a:p>
          <a:p>
            <a:r>
              <a:rPr lang="en-US" sz="1200" b="1" dirty="0" smtClean="0"/>
              <a:t>/*You can also make gradient stops*/</a:t>
            </a:r>
          </a:p>
          <a:p>
            <a:r>
              <a:rPr lang="en-US" sz="1200" dirty="0" smtClean="0"/>
              <a:t>-</a:t>
            </a:r>
            <a:r>
              <a:rPr lang="en-US" sz="1200" dirty="0" err="1" smtClean="0"/>
              <a:t>moz</a:t>
            </a:r>
            <a:r>
              <a:rPr lang="en-US" sz="1200" dirty="0" smtClean="0"/>
              <a:t>-linear-gradient(</a:t>
            </a:r>
          </a:p>
          <a:p>
            <a:r>
              <a:rPr lang="en-US" sz="1200" dirty="0" smtClean="0"/>
              <a:t>    top,</a:t>
            </a:r>
          </a:p>
          <a:p>
            <a:r>
              <a:rPr lang="en-US" sz="1200" dirty="0" smtClean="0"/>
              <a:t>    </a:t>
            </a:r>
            <a:r>
              <a:rPr lang="en-US" sz="1200" dirty="0" err="1" smtClean="0"/>
              <a:t>rgb</a:t>
            </a:r>
            <a:r>
              <a:rPr lang="en-US" sz="1200" dirty="0" smtClean="0"/>
              <a:t>(214,24,166) 0%,</a:t>
            </a:r>
          </a:p>
          <a:p>
            <a:r>
              <a:rPr lang="en-US" sz="1200" dirty="0" smtClean="0"/>
              <a:t>    </a:t>
            </a:r>
            <a:r>
              <a:rPr lang="en-US" sz="1200" dirty="0" err="1" smtClean="0"/>
              <a:t>rgb</a:t>
            </a:r>
            <a:r>
              <a:rPr lang="en-US" sz="1200" dirty="0" smtClean="0"/>
              <a:t>(255,51,200) 50%,</a:t>
            </a:r>
          </a:p>
          <a:p>
            <a:r>
              <a:rPr lang="en-US" sz="1200" dirty="0" smtClean="0"/>
              <a:t>    </a:t>
            </a:r>
            <a:r>
              <a:rPr lang="en-US" sz="1200" dirty="0" err="1" smtClean="0"/>
              <a:t>rgb</a:t>
            </a:r>
            <a:r>
              <a:rPr lang="en-US" sz="1200" dirty="0" smtClean="0"/>
              <a:t>(255,77,240) 87%</a:t>
            </a:r>
          </a:p>
          <a:p>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51</a:t>
            </a:fld>
            <a:endParaRPr lang="en-US"/>
          </a:p>
        </p:txBody>
      </p:sp>
    </p:spTree>
    <p:extLst>
      <p:ext uri="{BB962C8B-B14F-4D97-AF65-F5344CB8AC3E}">
        <p14:creationId xmlns:p14="http://schemas.microsoft.com/office/powerpoint/2010/main" val="3500029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http://www.webdesignerwall.com/tutorials/css3-media-queries/</a:t>
            </a:r>
            <a:endParaRPr lang="en-US" dirty="0" smtClean="0"/>
          </a:p>
          <a:p>
            <a:endParaRPr lang="en-US" dirty="0" smtClean="0"/>
          </a:p>
          <a:p>
            <a:r>
              <a:rPr lang="en-US" dirty="0" smtClean="0">
                <a:hlinkClick r:id="rId4"/>
              </a:rPr>
              <a:t>http://www.w3.org/TR/css3-mediaqueries/</a:t>
            </a:r>
            <a:endParaRPr lang="en-US" dirty="0" smtClean="0"/>
          </a:p>
          <a:p>
            <a:endParaRPr lang="en-US" dirty="0" smtClean="0"/>
          </a:p>
          <a:p>
            <a:r>
              <a:rPr lang="en-US" dirty="0" smtClean="0">
                <a:hlinkClick r:id="rId5"/>
              </a:rPr>
              <a:t>http://www.w3.org/TR/2010/CR-css3-mediaqueries-20100727/</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52</a:t>
            </a:fld>
            <a:endParaRPr lang="en-US"/>
          </a:p>
        </p:txBody>
      </p:sp>
    </p:spTree>
    <p:extLst>
      <p:ext uri="{BB962C8B-B14F-4D97-AF65-F5344CB8AC3E}">
        <p14:creationId xmlns:p14="http://schemas.microsoft.com/office/powerpoint/2010/main" val="230767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60448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WHATWG</a:t>
            </a:r>
            <a:r>
              <a:rPr lang="en-US" baseline="0" dirty="0" smtClean="0"/>
              <a:t> FAQs on Living Standard: </a:t>
            </a:r>
            <a:r>
              <a:rPr lang="en-US" dirty="0" smtClean="0">
                <a:hlinkClick r:id="rId3"/>
              </a:rPr>
              <a:t>http://wiki.whatwg.org/wiki/FAQ#What_does_.22Living_Standard.22_mean.3F</a:t>
            </a:r>
            <a:endParaRPr lang="en-US" dirty="0" smtClean="0"/>
          </a:p>
          <a:p>
            <a:endParaRPr lang="en-US" dirty="0" smtClean="0"/>
          </a:p>
          <a:p>
            <a:pPr marL="171450" indent="-171450">
              <a:buFontTx/>
              <a:buChar char="-"/>
            </a:pPr>
            <a:r>
              <a:rPr lang="en-US" baseline="0" dirty="0" smtClean="0"/>
              <a:t>Lots of standards which are currently being evolved</a:t>
            </a:r>
          </a:p>
          <a:p>
            <a:pPr marL="171450" indent="-171450">
              <a:buFontTx/>
              <a:buChar char="-"/>
            </a:pPr>
            <a:r>
              <a:rPr lang="en-US" baseline="0" dirty="0" smtClean="0"/>
              <a:t>HTML5 doesn’t really need the 5 anymore, it’s just HTML evolving iteratively in the future</a:t>
            </a:r>
          </a:p>
          <a:p>
            <a:pPr marL="171450" indent="-171450">
              <a:buFontTx/>
              <a:buChar char="-"/>
            </a:pPr>
            <a:r>
              <a:rPr lang="en-US" baseline="0" dirty="0" smtClean="0"/>
              <a:t>Certain things get more refined than others</a:t>
            </a:r>
          </a:p>
          <a:p>
            <a:pPr marL="171450" indent="-171450">
              <a:buFontTx/>
              <a:buChar char="-"/>
            </a:pPr>
            <a:r>
              <a:rPr lang="en-US" baseline="0" dirty="0" smtClean="0"/>
              <a:t>Browser creators create a relatively similar approach</a:t>
            </a:r>
          </a:p>
          <a:p>
            <a:pPr marL="171450" indent="-171450">
              <a:buFontTx/>
              <a:buChar char="-"/>
            </a:pPr>
            <a:r>
              <a:rPr lang="en-US" baseline="0" dirty="0" smtClean="0"/>
              <a:t>Trying to target anyone anywhere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39431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Not a formal grouping, something that was assembled for the presentation today</a:t>
            </a:r>
          </a:p>
          <a:p>
            <a:pPr marL="171450" indent="-171450">
              <a:buFontTx/>
              <a:buChar char="-"/>
            </a:pPr>
            <a:r>
              <a:rPr lang="en-US" baseline="0" dirty="0" smtClean="0"/>
              <a:t>Some of these go back to earlier versions of browsers</a:t>
            </a:r>
          </a:p>
          <a:p>
            <a:pPr marL="171450" indent="-171450">
              <a:buFontTx/>
              <a:buChar char="-"/>
            </a:pPr>
            <a:r>
              <a:rPr lang="en-US" baseline="0" dirty="0" smtClean="0"/>
              <a:t>Not going to focus too much on “In Progress” items since we want to see what we can do today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08821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 is the IE strategy</a:t>
            </a:r>
            <a:r>
              <a:rPr lang="en-US" baseline="0" dirty="0" smtClean="0"/>
              <a:t> for HTML5/CSS3?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On Microsoft’s strategy/approach to HTML5:</a:t>
            </a:r>
          </a:p>
          <a:p>
            <a:endParaRPr lang="en-US" dirty="0" smtClean="0"/>
          </a:p>
          <a:p>
            <a:r>
              <a:rPr lang="en-US" dirty="0" smtClean="0">
                <a:hlinkClick r:id="rId3"/>
              </a:rPr>
              <a:t>http://blogs.msdn.com/b/ie/archive/2010/12/20/html5-site-ready-and-experimental.aspx</a:t>
            </a:r>
            <a:endParaRPr lang="en-US" dirty="0" smtClean="0"/>
          </a:p>
          <a:p>
            <a:r>
              <a:rPr lang="en-US" dirty="0" smtClean="0">
                <a:hlinkClick r:id="rId4"/>
              </a:rPr>
              <a:t>http://blogs.msdn.com/b/interoperability/archive/2010/12/21/prototyping-early-w3c-html5-specifications.aspx</a:t>
            </a:r>
            <a:endParaRPr lang="en-US" dirty="0" smtClean="0"/>
          </a:p>
          <a:p>
            <a:endParaRPr lang="en-US" dirty="0" smtClean="0"/>
          </a:p>
          <a:p>
            <a:r>
              <a:rPr lang="en-US" dirty="0" smtClean="0"/>
              <a:t>-</a:t>
            </a:r>
            <a:r>
              <a:rPr lang="en-US" baseline="0" dirty="0" smtClean="0"/>
              <a:t> Stable category items go into IE9</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40341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http://html5labs.interoperabilitybridges.com/</a:t>
            </a:r>
            <a:endParaRPr lang="en-US" dirty="0" smtClean="0"/>
          </a:p>
          <a:p>
            <a:endParaRPr lang="en-US" dirty="0" smtClean="0"/>
          </a:p>
          <a:p>
            <a:r>
              <a:rPr lang="en-US" dirty="0" smtClean="0">
                <a:hlinkClick r:id="rId4"/>
              </a:rPr>
              <a:t>http://www.beautyoftheweb.com</a:t>
            </a:r>
            <a:endParaRPr lang="en-US" dirty="0" smtClean="0"/>
          </a:p>
          <a:p>
            <a:endParaRPr lang="en-US" dirty="0" smtClean="0"/>
          </a:p>
          <a:p>
            <a:r>
              <a:rPr lang="en-US" dirty="0" smtClean="0"/>
              <a:t>- MS not turning</a:t>
            </a:r>
            <a:r>
              <a:rPr lang="en-US" baseline="0" dirty="0" smtClean="0"/>
              <a:t> their back to other standards, HTML5 Labs used for the more “in progress” items.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92343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412480" y="952500"/>
            <a:ext cx="6480000" cy="1800000"/>
          </a:xfrm>
          <a:prstGeom prst="rect">
            <a:avLst/>
          </a:prstGeom>
        </p:spPr>
        <p:txBody>
          <a:bodyPr lIns="0" tIns="0" rIns="0" bIns="0" anchor="b">
            <a:normAutofit/>
          </a:bodyPr>
          <a:lstStyle>
            <a:lvl1pPr algn="l">
              <a:defRPr sz="4000" b="0" spc="-150" baseline="0">
                <a:solidFill>
                  <a:schemeClr val="tx2"/>
                </a:solidFill>
                <a:effectLst/>
                <a:latin typeface="Segoe UI" pitchFamily="34" charset="0"/>
                <a:ea typeface="Segoe UI" pitchFamily="34" charset="0"/>
                <a:cs typeface="Segoe UI" pitchFamily="34" charset="0"/>
              </a:defRPr>
            </a:lvl1pPr>
          </a:lstStyle>
          <a:p>
            <a:r>
              <a:rPr lang="en-US" dirty="0" smtClean="0"/>
              <a:t>title of session</a:t>
            </a:r>
            <a:endParaRPr lang="en-US" dirty="0"/>
          </a:p>
        </p:txBody>
      </p:sp>
      <p:sp>
        <p:nvSpPr>
          <p:cNvPr id="3" name="Content Placeholder 2"/>
          <p:cNvSpPr>
            <a:spLocks noGrp="1"/>
          </p:cNvSpPr>
          <p:nvPr>
            <p:ph sz="quarter" idx="10" hasCustomPrompt="1"/>
          </p:nvPr>
        </p:nvSpPr>
        <p:spPr>
          <a:xfrm>
            <a:off x="2412480" y="2857500"/>
            <a:ext cx="6480000" cy="2160000"/>
          </a:xfrm>
          <a:prstGeom prst="rect">
            <a:avLst/>
          </a:prstGeom>
        </p:spPr>
        <p:txBody>
          <a:bodyPr lIns="0" tIns="0" rIns="0" bIns="0"/>
          <a:lstStyle>
            <a:lvl1pPr marL="0" indent="0">
              <a:spcBef>
                <a:spcPts val="0"/>
              </a:spcBef>
              <a:buFont typeface="Arial" pitchFamily="34" charset="0"/>
              <a:buNone/>
              <a:defRPr sz="2400" spc="-150" baseline="0">
                <a:solidFill>
                  <a:schemeClr val="tx2"/>
                </a:solidFill>
                <a:latin typeface="Segoe UI" pitchFamily="34" charset="0"/>
                <a:ea typeface="Segoe UI" pitchFamily="34" charset="0"/>
                <a:cs typeface="Segoe UI"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information</a:t>
            </a: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07832"/>
          </a:xfrm>
          <a:prstGeom prst="rect">
            <a:avLst/>
          </a:prstGeom>
        </p:spPr>
        <p:txBody>
          <a:bodyPr lIns="71332" tIns="35666" rIns="71332" bIns="35666"/>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lIns="71332" tIns="35666" rIns="71332" bIns="35666"/>
          <a:lstStyle>
            <a:lvl1pPr marL="359139" indent="-359139">
              <a:lnSpc>
                <a:spcPct val="90000"/>
              </a:lnSpc>
              <a:buFontTx/>
              <a:buBlip>
                <a:blip r:embed="rId2"/>
              </a:buBlip>
              <a:defRPr/>
            </a:lvl1pPr>
            <a:lvl2pPr marL="667503" indent="-308364">
              <a:lnSpc>
                <a:spcPct val="90000"/>
              </a:lnSpc>
              <a:buFontTx/>
              <a:buBlip>
                <a:blip r:embed="rId2"/>
              </a:buBlip>
              <a:defRPr/>
            </a:lvl2pPr>
            <a:lvl3pPr marL="982059" indent="-314556">
              <a:lnSpc>
                <a:spcPct val="90000"/>
              </a:lnSpc>
              <a:buFontTx/>
              <a:buBlip>
                <a:blip r:embed="rId2"/>
              </a:buBlip>
              <a:defRPr/>
            </a:lvl3pPr>
            <a:lvl4pPr marL="1252032" indent="-269973">
              <a:lnSpc>
                <a:spcPct val="90000"/>
              </a:lnSpc>
              <a:buFontTx/>
              <a:buBlip>
                <a:blip r:embed="rId2"/>
              </a:buBlip>
              <a:defRPr/>
            </a:lvl4pPr>
            <a:lvl5pPr marL="1514574" indent="-262543">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430966"/>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15611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073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640874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B43F98-1FCE-5D44-998A-CA88AAEE3DB9}" type="datetimeFigureOut">
              <a:rPr lang="en-US" smtClean="0"/>
              <a:t>3/6/12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705487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B43F98-1FCE-5D44-998A-CA88AAEE3DB9}" type="datetimeFigureOut">
              <a:rPr lang="en-US" smtClean="0"/>
              <a:t>3/6/12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928407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B43F98-1FCE-5D44-998A-CA88AAEE3DB9}" type="datetimeFigureOut">
              <a:rPr lang="en-US" smtClean="0"/>
              <a:t>3/6/12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036538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43F98-1FCE-5D44-998A-CA88AAEE3DB9}" type="datetimeFigureOut">
              <a:rPr lang="en-US" smtClean="0"/>
              <a:t>3/6/12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249150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3/6/12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102559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3/6/12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267813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881907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451083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Tree>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none"/>
        </p:style>
        <p:txBody>
          <a:bodyPr lIns="0" tIns="0" rIns="0" bIns="0">
            <a:normAutofit/>
          </a:bodyPr>
          <a:lstStyle>
            <a:lvl1pPr marL="0" indent="0">
              <a:lnSpc>
                <a:spcPct val="90000"/>
              </a:lnSpc>
              <a:buFont typeface="Arial" pitchFamily="34" charset="0"/>
              <a:buNone/>
              <a:defRPr sz="2400" spc="-150" baseline="0">
                <a:solidFill>
                  <a:schemeClr val="tx2"/>
                </a:solidFill>
                <a:latin typeface="Consolas" pitchFamily="49" charset="0"/>
                <a:ea typeface="Segoe UI" pitchFamily="34" charset="0"/>
                <a:cs typeface="Consolas" pitchFamily="49" charset="0"/>
              </a:defRPr>
            </a:lvl1pPr>
            <a:lvl2pPr marL="457200" indent="0">
              <a:lnSpc>
                <a:spcPct val="90000"/>
              </a:lnSpc>
              <a:buFont typeface="Arial" pitchFamily="34" charset="0"/>
              <a:buNone/>
              <a:defRPr sz="2000" spc="-150" baseline="0">
                <a:solidFill>
                  <a:schemeClr val="tx2"/>
                </a:solidFill>
                <a:latin typeface="Consolas" pitchFamily="49" charset="0"/>
                <a:ea typeface="Segoe UI" pitchFamily="34" charset="0"/>
                <a:cs typeface="Consolas" pitchFamily="49" charset="0"/>
              </a:defRPr>
            </a:lvl2pPr>
            <a:lvl3pPr marL="914400" indent="0">
              <a:lnSpc>
                <a:spcPct val="90000"/>
              </a:lnSpc>
              <a:buFont typeface="Arial" pitchFamily="34" charset="0"/>
              <a:buNone/>
              <a:defRPr sz="1800" spc="-150" baseline="0">
                <a:solidFill>
                  <a:schemeClr val="tx2"/>
                </a:solidFill>
                <a:latin typeface="Consolas" pitchFamily="49" charset="0"/>
                <a:ea typeface="Segoe UI" pitchFamily="34" charset="0"/>
                <a:cs typeface="Consolas" pitchFamily="49"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0875283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ngle Title">
    <p:spTree>
      <p:nvGrpSpPr>
        <p:cNvPr id="1" name=""/>
        <p:cNvGrpSpPr/>
        <p:nvPr/>
      </p:nvGrpSpPr>
      <p:grpSpPr>
        <a:xfrm>
          <a:off x="0" y="0"/>
          <a:ext cx="0" cy="0"/>
          <a:chOff x="0" y="0"/>
          <a:chExt cx="0" cy="0"/>
        </a:xfrm>
      </p:grpSpPr>
      <p:sp>
        <p:nvSpPr>
          <p:cNvPr id="6" name="Title 1"/>
          <p:cNvSpPr>
            <a:spLocks noGrp="1"/>
          </p:cNvSpPr>
          <p:nvPr>
            <p:ph type="title"/>
          </p:nvPr>
        </p:nvSpPr>
        <p:spPr>
          <a:xfrm>
            <a:off x="342900" y="259080"/>
            <a:ext cx="8458200" cy="762000"/>
          </a:xfrm>
          <a:prstGeom prst="rect">
            <a:avLst/>
          </a:prstGeom>
        </p:spPr>
        <p:txBody>
          <a:bodyPr lIns="0" tIns="0" rIns="0" bIns="0" anchor="ctr">
            <a:normAutofit/>
          </a:bodyPr>
          <a:lstStyle>
            <a:lvl1pPr algn="l">
              <a:defRPr sz="4000" spc="-150" baseline="0">
                <a:solidFill>
                  <a:schemeClr val="tx2"/>
                </a:solidFill>
                <a:latin typeface="Segoe WP SemiLight" pitchFamily="34" charset="0"/>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29879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59080"/>
            <a:ext cx="8458200" cy="762000"/>
          </a:xfrm>
          <a:prstGeom prst="rect">
            <a:avLst/>
          </a:prstGeom>
        </p:spPr>
        <p:txBody>
          <a:bodyPr lIns="0" tIns="0" rIns="0" bIns="0" anchor="ctr"/>
          <a:lstStyle>
            <a:lvl1pPr algn="l">
              <a:defRPr sz="4000" spc="-150">
                <a:solidFill>
                  <a:srgbClr val="1F497D"/>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42900" y="1264920"/>
            <a:ext cx="4206240" cy="4191000"/>
          </a:xfrm>
          <a:prstGeom prst="rect">
            <a:avLst/>
          </a:prstGeom>
        </p:spPr>
        <p:txBody>
          <a:bodyPr lIns="0" tIns="0" rIns="0" bIns="0">
            <a:normAutofit/>
          </a:bodyPr>
          <a:lstStyle>
            <a:lvl1pPr marL="339976" indent="-339976">
              <a:lnSpc>
                <a:spcPct val="90000"/>
              </a:lnSpc>
              <a:defRPr sz="3200" spc="-150">
                <a:solidFill>
                  <a:srgbClr val="1F497D"/>
                </a:solidFill>
                <a:latin typeface="Segoe UI" pitchFamily="34" charset="0"/>
                <a:ea typeface="Segoe UI" pitchFamily="34" charset="0"/>
                <a:cs typeface="Segoe UI" pitchFamily="34" charset="0"/>
              </a:defRPr>
            </a:lvl1pPr>
            <a:lvl2pPr marL="673338" indent="-325424">
              <a:lnSpc>
                <a:spcPct val="90000"/>
              </a:lnSpc>
              <a:defRPr sz="2800" spc="-150">
                <a:solidFill>
                  <a:srgbClr val="1F497D"/>
                </a:solidFill>
                <a:latin typeface="Segoe UI" pitchFamily="34" charset="0"/>
                <a:ea typeface="Segoe UI" pitchFamily="34" charset="0"/>
                <a:cs typeface="Segoe UI" pitchFamily="34" charset="0"/>
              </a:defRPr>
            </a:lvl2pPr>
            <a:lvl3pPr marL="953785" indent="-288384">
              <a:lnSpc>
                <a:spcPct val="90000"/>
              </a:lnSpc>
              <a:defRPr sz="2400" spc="-150">
                <a:solidFill>
                  <a:srgbClr val="1F497D"/>
                </a:solidFill>
                <a:latin typeface="Segoe UI" pitchFamily="34" charset="0"/>
                <a:ea typeface="Segoe UI" pitchFamily="34" charset="0"/>
                <a:cs typeface="Segoe UI" pitchFamily="34" charset="0"/>
              </a:defRPr>
            </a:lvl3pPr>
            <a:lvl4pPr marL="1227618" indent="-273833">
              <a:lnSpc>
                <a:spcPct val="90000"/>
              </a:lnSpc>
              <a:defRPr sz="2000" spc="-150">
                <a:solidFill>
                  <a:srgbClr val="1F497D"/>
                </a:solidFill>
                <a:latin typeface="Segoe UI" pitchFamily="34" charset="0"/>
                <a:ea typeface="Segoe UI" pitchFamily="34" charset="0"/>
                <a:cs typeface="Segoe UI" pitchFamily="34" charset="0"/>
              </a:defRPr>
            </a:lvl4pPr>
            <a:lvl5pPr marL="1516002" indent="-280447">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264920"/>
            <a:ext cx="4206240" cy="4191000"/>
          </a:xfrm>
          <a:prstGeom prst="rect">
            <a:avLst/>
          </a:prstGeom>
        </p:spPr>
        <p:txBody>
          <a:bodyPr lIns="0" tIns="0" rIns="0" bIns="0">
            <a:normAutofit/>
          </a:bodyPr>
          <a:lstStyle>
            <a:lvl1pPr marL="347914" indent="-347914">
              <a:lnSpc>
                <a:spcPct val="90000"/>
              </a:lnSpc>
              <a:defRPr sz="3200" spc="-150">
                <a:solidFill>
                  <a:srgbClr val="1F497D"/>
                </a:solidFill>
                <a:latin typeface="Segoe UI" pitchFamily="34" charset="0"/>
                <a:ea typeface="Segoe UI" pitchFamily="34" charset="0"/>
                <a:cs typeface="Segoe UI" pitchFamily="34" charset="0"/>
              </a:defRPr>
            </a:lvl1pPr>
            <a:lvl2pPr marL="673338" indent="-339976">
              <a:lnSpc>
                <a:spcPct val="90000"/>
              </a:lnSpc>
              <a:defRPr sz="2800" spc="-150">
                <a:solidFill>
                  <a:srgbClr val="1F497D"/>
                </a:solidFill>
                <a:latin typeface="Segoe UI" pitchFamily="34" charset="0"/>
                <a:ea typeface="Segoe UI" pitchFamily="34" charset="0"/>
                <a:cs typeface="Segoe UI" pitchFamily="34" charset="0"/>
              </a:defRPr>
            </a:lvl2pPr>
            <a:lvl3pPr marL="961722" indent="-302936">
              <a:lnSpc>
                <a:spcPct val="90000"/>
              </a:lnSpc>
              <a:defRPr sz="2400" spc="-150">
                <a:solidFill>
                  <a:srgbClr val="1F497D"/>
                </a:solidFill>
                <a:latin typeface="Segoe UI" pitchFamily="34" charset="0"/>
                <a:ea typeface="Segoe UI" pitchFamily="34" charset="0"/>
                <a:cs typeface="Segoe UI" pitchFamily="34" charset="0"/>
              </a:defRPr>
            </a:lvl3pPr>
            <a:lvl4pPr marL="1227618" indent="-265896">
              <a:lnSpc>
                <a:spcPct val="90000"/>
              </a:lnSpc>
              <a:defRPr sz="2000" spc="-150">
                <a:solidFill>
                  <a:srgbClr val="1F497D"/>
                </a:solidFill>
                <a:latin typeface="Segoe UI" pitchFamily="34" charset="0"/>
                <a:ea typeface="Segoe UI" pitchFamily="34" charset="0"/>
                <a:cs typeface="Segoe UI" pitchFamily="34" charset="0"/>
              </a:defRPr>
            </a:lvl4pPr>
            <a:lvl5pPr marL="1516002" indent="-273833">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
        <p:nvSpPr>
          <p:cNvPr id="4" name="TextBox 3"/>
          <p:cNvSpPr txBox="1"/>
          <p:nvPr/>
        </p:nvSpPr>
        <p:spPr>
          <a:xfrm>
            <a:off x="457200" y="1187362"/>
            <a:ext cx="2534406"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demo</a:t>
            </a:r>
            <a:endParaRPr lang="en-US" sz="7200" b="1" i="1" spc="-300" dirty="0">
              <a:solidFill>
                <a:srgbClr val="1F497D"/>
              </a:solidFill>
              <a:latin typeface="Segoe UI" pitchFamily="34" charset="0"/>
              <a:ea typeface="Segoe UI" pitchFamily="34" charset="0"/>
              <a:cs typeface="Segoe UI" pitchFamily="34" charset="0"/>
            </a:endParaRPr>
          </a:p>
        </p:txBody>
      </p:sp>
      <p:pic>
        <p:nvPicPr>
          <p:cNvPr id="10" name="Picture 9" descr="Demo Reverse.png"/>
          <p:cNvPicPr>
            <a:picLocks noChangeAspect="1"/>
          </p:cNvPicPr>
          <p:nvPr/>
        </p:nvPicPr>
        <p:blipFill>
          <a:blip r:embed="rId2" cstate="print"/>
          <a:stretch>
            <a:fillRect/>
          </a:stretch>
        </p:blipFill>
        <p:spPr>
          <a:xfrm>
            <a:off x="7306825" y="3137530"/>
            <a:ext cx="1379979" cy="1228496"/>
          </a:xfrm>
          <a:prstGeom prst="rect">
            <a:avLst/>
          </a:prstGeom>
          <a:noFill/>
          <a:ln>
            <a:noFill/>
          </a:ln>
        </p:spPr>
      </p:pic>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4" name="TextBox 3"/>
          <p:cNvSpPr txBox="1"/>
          <p:nvPr/>
        </p:nvSpPr>
        <p:spPr>
          <a:xfrm>
            <a:off x="3369751" y="2303502"/>
            <a:ext cx="2529747"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Q &amp; A</a:t>
            </a:r>
            <a:endParaRPr lang="en-US" sz="7200" b="1" i="1" spc="-300" dirty="0">
              <a:solidFill>
                <a:srgbClr val="1F497D"/>
              </a:solidFill>
              <a:latin typeface="Segoe UI" pitchFamily="34" charset="0"/>
              <a:ea typeface="Segoe UI" pitchFamily="34" charset="0"/>
              <a:cs typeface="Segoe UI"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3" name="Picture 4" descr="https://mediabank.partners.extranet.microsoft.com/Assets/Active/_Microsoft_Brand/Microsoft_Business_Identity/Logos+Logotypes/Microsoft_Logo/ms-logo_b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12000" y="2505802"/>
            <a:ext cx="4320000" cy="703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a:spLocks noChangeArrowheads="1"/>
          </p:cNvSpPr>
          <p:nvPr userDrawn="1"/>
        </p:nvSpPr>
        <p:spPr bwMode="blackWhite">
          <a:xfrm>
            <a:off x="72000" y="5191794"/>
            <a:ext cx="9000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1F497D"/>
                </a:solidFill>
                <a:latin typeface="Segoe UI" pitchFamily="34" charset="0"/>
                <a:cs typeface="Arial" charset="0"/>
              </a:rPr>
              <a:t>© </a:t>
            </a:r>
            <a:r>
              <a:rPr lang="en-US" sz="700" dirty="0" smtClean="0">
                <a:solidFill>
                  <a:srgbClr val="1F497D"/>
                </a:solidFill>
                <a:latin typeface="Segoe UI" pitchFamily="34" charset="0"/>
                <a:cs typeface="Arial" charset="0"/>
              </a:rPr>
              <a:t>2011 Microsoft </a:t>
            </a:r>
            <a:r>
              <a:rPr lang="en-US" sz="700" dirty="0">
                <a:solidFill>
                  <a:srgbClr val="1F497D"/>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1F497D"/>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1F497D"/>
                </a:solidFill>
                <a:latin typeface="Segoe UI" pitchFamily="34" charset="0"/>
                <a:cs typeface="Arial" charset="0"/>
              </a:rPr>
            </a:br>
            <a:r>
              <a:rPr lang="en-US" sz="700" dirty="0">
                <a:solidFill>
                  <a:srgbClr val="1F497D"/>
                </a:solidFill>
                <a:latin typeface="Segoe UI" pitchFamily="34" charset="0"/>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32363673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0" r:id="rId1"/>
    <p:sldLayoutId id="2147483731" r:id="rId2"/>
    <p:sldLayoutId id="2147483744" r:id="rId3"/>
    <p:sldLayoutId id="2147483732" r:id="rId4"/>
    <p:sldLayoutId id="2147483746" r:id="rId5"/>
    <p:sldLayoutId id="2147483734" r:id="rId6"/>
    <p:sldLayoutId id="2147483736" r:id="rId7"/>
    <p:sldLayoutId id="2147483740" r:id="rId8"/>
    <p:sldLayoutId id="2147483745" r:id="rId9"/>
    <p:sldLayoutId id="2147483747" r:id="rId10"/>
    <p:sldLayoutId id="2147483748" r:id="rId11"/>
    <p:sldLayoutId id="2147483750"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3DB43F98-1FCE-5D44-998A-CA88AAEE3DB9}" type="datetimeFigureOut">
              <a:rPr lang="en-US" smtClean="0"/>
              <a:t>3/6/12</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1E30D76D-AEA7-8E4F-8577-B224DD50283E}" type="slidenum">
              <a:rPr lang="en-US" smtClean="0"/>
              <a:t>‹#›</a:t>
            </a:fld>
            <a:endParaRPr lang="en-US"/>
          </a:p>
        </p:txBody>
      </p:sp>
    </p:spTree>
    <p:extLst>
      <p:ext uri="{BB962C8B-B14F-4D97-AF65-F5344CB8AC3E}">
        <p14:creationId xmlns:p14="http://schemas.microsoft.com/office/powerpoint/2010/main" val="345688445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1" r:id="rId12"/>
    <p:sldLayoutId id="2147483922" r:id="rId13"/>
    <p:sldLayoutId id="2147483923" r:id="rId14"/>
    <p:sldLayoutId id="214748392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2.pn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5"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4.png"/><Relationship Id="rId1" Type="http://schemas.microsoft.com/office/2007/relationships/media" Target="../media/media1.gif"/><Relationship Id="rId2" Type="http://schemas.openxmlformats.org/officeDocument/2006/relationships/video" Target="../media/media1.gif"/></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5" Type="http://schemas.openxmlformats.org/officeDocument/2006/relationships/image" Target="../media/image18.jpeg"/><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3.wdp"/><Relationship Id="rId5" Type="http://schemas.openxmlformats.org/officeDocument/2006/relationships/image" Target="../media/image20.png"/><Relationship Id="rId6" Type="http://schemas.microsoft.com/office/2007/relationships/hdphoto" Target="../media/hdphoto4.wdp"/><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jpe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hyperlink" Target="http://bit.ly/vsHTML5" TargetMode="External"/><Relationship Id="rId4" Type="http://schemas.openxmlformats.org/officeDocument/2006/relationships/hyperlink" Target="http://bit.ly/vsSVG" TargetMode="External"/><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3" Type="http://schemas.openxmlformats.org/officeDocument/2006/relationships/hyperlink" Target="http://www.fontsquirrel.com/" TargetMode="External"/><Relationship Id="rId4" Type="http://schemas.openxmlformats.org/officeDocument/2006/relationships/hyperlink" Target="http://code.google.com/webfonts" TargetMode="External"/><Relationship Id="rId5" Type="http://schemas.openxmlformats.org/officeDocument/2006/relationships/hyperlink" Target="http://webfonts.fonts.com/" TargetMode="External"/><Relationship Id="rId6" Type="http://schemas.openxmlformats.org/officeDocument/2006/relationships/hyperlink" Target="http://typekit.com/libraries" TargetMode="External"/><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jpg"/><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image" Target="../media/image24.gif"/><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hyperlink" Target="http://bit.ly/o1CIDE" TargetMode="External"/><Relationship Id="rId4" Type="http://schemas.openxmlformats.org/officeDocument/2006/relationships/hyperlink" Target="http://bit.ly/pwWCoJ" TargetMode="External"/><Relationship Id="rId5" Type="http://schemas.openxmlformats.org/officeDocument/2006/relationships/hyperlink" Target="http://bit.ly/obtwLz" TargetMode="External"/><Relationship Id="rId6" Type="http://schemas.openxmlformats.org/officeDocument/2006/relationships/image" Target="../media/image1.png"/><Relationship Id="rId1" Type="http://schemas.openxmlformats.org/officeDocument/2006/relationships/slideLayout" Target="../slideLayouts/slideLayout27.xml"/><Relationship Id="rId2" Type="http://schemas.openxmlformats.org/officeDocument/2006/relationships/hyperlink" Target="http://bit.lyplzbf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jpg"/><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kendoui.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HTML5 Techniques You Can Use Today	</a:t>
            </a:r>
            <a:endParaRPr lang="en-US" dirty="0"/>
          </a:p>
        </p:txBody>
      </p:sp>
      <p:sp>
        <p:nvSpPr>
          <p:cNvPr id="8" name="Subtitle 7"/>
          <p:cNvSpPr>
            <a:spLocks noGrp="1"/>
          </p:cNvSpPr>
          <p:nvPr>
            <p:ph type="subTitle" idx="1"/>
          </p:nvPr>
        </p:nvSpPr>
        <p:spPr/>
        <p:txBody>
          <a:bodyPr/>
          <a:lstStyle/>
          <a:p>
            <a:r>
              <a:rPr lang="en-US" dirty="0" smtClean="0"/>
              <a:t>Or tomorrow because you are going to be super freaking busy today.</a:t>
            </a:r>
            <a:endParaRPr lang="en-US" dirty="0"/>
          </a:p>
        </p:txBody>
      </p:sp>
    </p:spTree>
    <p:extLst>
      <p:ext uri="{BB962C8B-B14F-4D97-AF65-F5344CB8AC3E}">
        <p14:creationId xmlns:p14="http://schemas.microsoft.com/office/powerpoint/2010/main" val="21563047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85" y="90354"/>
            <a:ext cx="723618" cy="1734022"/>
          </a:xfrm>
          <a:prstGeom prst="rect">
            <a:avLst/>
          </a:prstGeom>
          <a:noFill/>
        </p:spPr>
        <p:txBody>
          <a:bodyPr wrap="none" lIns="71332" tIns="35666" rIns="71332" bIns="35666" rtlCol="0">
            <a:spAutoFit/>
          </a:bodyPr>
          <a:lstStyle/>
          <a:p>
            <a:r>
              <a:rPr lang="en-US" sz="10800" dirty="0"/>
              <a:t>“</a:t>
            </a:r>
          </a:p>
        </p:txBody>
      </p:sp>
      <p:sp>
        <p:nvSpPr>
          <p:cNvPr id="4" name="TextBox 3"/>
          <p:cNvSpPr txBox="1"/>
          <p:nvPr/>
        </p:nvSpPr>
        <p:spPr>
          <a:xfrm>
            <a:off x="635284" y="534857"/>
            <a:ext cx="8382000" cy="3242127"/>
          </a:xfrm>
          <a:prstGeom prst="rect">
            <a:avLst/>
          </a:prstGeom>
          <a:noFill/>
        </p:spPr>
        <p:txBody>
          <a:bodyPr wrap="square" lIns="71332" tIns="35666" rIns="71332" bIns="35666" rtlCol="0">
            <a:spAutoFit/>
          </a:bodyPr>
          <a:lstStyle/>
          <a:p>
            <a:r>
              <a:rPr lang="en-US" sz="3400" dirty="0"/>
              <a:t>While it continues to serve as a </a:t>
            </a:r>
            <a:r>
              <a:rPr lang="en-US" sz="3400" b="1" dirty="0">
                <a:solidFill>
                  <a:schemeClr val="tx2">
                    <a:lumMod val="40000"/>
                    <a:lumOff val="60000"/>
                  </a:schemeClr>
                </a:solidFill>
              </a:rPr>
              <a:t>rough guide </a:t>
            </a:r>
            <a:r>
              <a:rPr lang="en-US" sz="3400" dirty="0"/>
              <a:t>to many of the core features of HTML, it </a:t>
            </a:r>
            <a:r>
              <a:rPr lang="en-US" sz="3400" b="1" dirty="0">
                <a:solidFill>
                  <a:schemeClr val="tx2">
                    <a:lumMod val="40000"/>
                    <a:lumOff val="60000"/>
                  </a:schemeClr>
                </a:solidFill>
              </a:rPr>
              <a:t>does not </a:t>
            </a:r>
            <a:r>
              <a:rPr lang="en-US" sz="3400" dirty="0"/>
              <a:t>provide enough information to build implementations that </a:t>
            </a:r>
            <a:r>
              <a:rPr lang="en-US" sz="3400" b="1" dirty="0">
                <a:solidFill>
                  <a:schemeClr val="tx2">
                    <a:lumMod val="40000"/>
                    <a:lumOff val="60000"/>
                  </a:schemeClr>
                </a:solidFill>
              </a:rPr>
              <a:t>interoperate</a:t>
            </a:r>
            <a:r>
              <a:rPr lang="en-US" sz="3400" dirty="0"/>
              <a:t> with each other and, more importantly, with a critical mass of deployed content</a:t>
            </a:r>
            <a:r>
              <a:rPr lang="en-US" sz="3400" dirty="0" smtClean="0"/>
              <a:t>. </a:t>
            </a:r>
            <a:r>
              <a:rPr lang="en-US" sz="3600" dirty="0" smtClean="0"/>
              <a:t>”</a:t>
            </a:r>
            <a:endParaRPr lang="en-US" sz="3600" dirty="0"/>
          </a:p>
        </p:txBody>
      </p:sp>
      <p:sp>
        <p:nvSpPr>
          <p:cNvPr id="5" name="TextBox 4"/>
          <p:cNvSpPr txBox="1"/>
          <p:nvPr/>
        </p:nvSpPr>
        <p:spPr>
          <a:xfrm>
            <a:off x="6825038" y="4312481"/>
            <a:ext cx="1810667" cy="364416"/>
          </a:xfrm>
          <a:prstGeom prst="rect">
            <a:avLst/>
          </a:prstGeom>
          <a:noFill/>
        </p:spPr>
        <p:txBody>
          <a:bodyPr wrap="none" lIns="71332" tIns="35666" rIns="71332" bIns="35666" rtlCol="0">
            <a:spAutoFit/>
          </a:bodyPr>
          <a:lstStyle/>
          <a:p>
            <a:r>
              <a:rPr lang="en-US" sz="1900" i="1" dirty="0">
                <a:solidFill>
                  <a:schemeClr val="tx1">
                    <a:lumMod val="75000"/>
                  </a:schemeClr>
                </a:solidFill>
              </a:rPr>
              <a:t>-W3C on HTML4</a:t>
            </a:r>
          </a:p>
        </p:txBody>
      </p:sp>
    </p:spTree>
    <p:extLst>
      <p:ext uri="{BB962C8B-B14F-4D97-AF65-F5344CB8AC3E}">
        <p14:creationId xmlns:p14="http://schemas.microsoft.com/office/powerpoint/2010/main" val="2541364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07" y="1506803"/>
            <a:ext cx="8229600" cy="1485635"/>
          </a:xfrm>
        </p:spPr>
        <p:txBody>
          <a:bodyPr>
            <a:normAutofit/>
          </a:bodyPr>
          <a:lstStyle/>
          <a:p>
            <a:r>
              <a:rPr lang="en-US" sz="6200" dirty="0">
                <a:solidFill>
                  <a:schemeClr val="accent1"/>
                </a:solidFill>
              </a:rPr>
              <a:t>HTML4</a:t>
            </a:r>
            <a:r>
              <a:rPr lang="en-US" sz="6200" dirty="0"/>
              <a:t> = Rough Guide</a:t>
            </a:r>
          </a:p>
        </p:txBody>
      </p:sp>
      <p:sp>
        <p:nvSpPr>
          <p:cNvPr id="3" name="Striped Right Arrow 2"/>
          <p:cNvSpPr/>
          <p:nvPr/>
        </p:nvSpPr>
        <p:spPr bwMode="auto">
          <a:xfrm rot="5400000">
            <a:off x="4032218" y="2587518"/>
            <a:ext cx="817563" cy="85747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Title 1"/>
          <p:cNvSpPr txBox="1">
            <a:spLocks/>
          </p:cNvSpPr>
          <p:nvPr/>
        </p:nvSpPr>
        <p:spPr>
          <a:xfrm>
            <a:off x="326197" y="3631410"/>
            <a:ext cx="8229600" cy="1178716"/>
          </a:xfrm>
          <a:prstGeom prst="rect">
            <a:avLst/>
          </a:prstGeom>
        </p:spPr>
        <p:txBody>
          <a:bodyPr vert="horz" wrap="square" lIns="0" tIns="0" rIns="0" bIns="0" rtlCol="0" anchor="t">
            <a:noAutofit/>
          </a:bodyPr>
          <a:lstStyle>
            <a:lvl1pPr algn="just" defTabSz="914363" rtl="0" eaLnBrk="1" latinLnBrk="0" hangingPunct="1">
              <a:lnSpc>
                <a:spcPct val="90000"/>
              </a:lnSpc>
              <a:spcBef>
                <a:spcPct val="0"/>
              </a:spcBef>
              <a:buNone/>
              <a:defRPr lang="en-US" sz="9600" b="0" kern="1200" cap="none" spc="-100" baseline="0">
                <a:ln w="3175">
                  <a:noFill/>
                </a:ln>
                <a:gradFill flip="none" rotWithShape="1">
                  <a:gsLst>
                    <a:gs pos="0">
                      <a:schemeClr val="tx1"/>
                    </a:gs>
                    <a:gs pos="86000">
                      <a:schemeClr val="tx1"/>
                    </a:gs>
                  </a:gsLst>
                  <a:lin ang="5400000" scaled="0"/>
                  <a:tileRect/>
                </a:gradFill>
                <a:effectLst/>
                <a:latin typeface="Tahoma" pitchFamily="34" charset="0"/>
                <a:ea typeface="Tahoma" pitchFamily="34" charset="0"/>
                <a:cs typeface="Tahoma" pitchFamily="34" charset="0"/>
              </a:defRPr>
            </a:lvl1pPr>
          </a:lstStyle>
          <a:p>
            <a:pPr algn="ctr"/>
            <a:r>
              <a:rPr lang="en-US" sz="4700" dirty="0">
                <a:solidFill>
                  <a:schemeClr val="tx2"/>
                </a:solidFill>
              </a:rPr>
              <a:t>Unpredictable Browser Support</a:t>
            </a:r>
          </a:p>
        </p:txBody>
      </p:sp>
    </p:spTree>
    <p:extLst>
      <p:ext uri="{BB962C8B-B14F-4D97-AF65-F5344CB8AC3E}">
        <p14:creationId xmlns:p14="http://schemas.microsoft.com/office/powerpoint/2010/main" val="38668190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24299"/>
            <a:ext cx="8229600" cy="4108993"/>
          </a:xfrm>
        </p:spPr>
        <p:txBody>
          <a:bodyPr/>
          <a:lstStyle/>
          <a:p>
            <a:pPr algn="l"/>
            <a:r>
              <a:rPr lang="en-US" dirty="0" smtClean="0"/>
              <a:t>How is the web evolving?</a:t>
            </a:r>
            <a:endParaRPr lang="en-US" dirty="0"/>
          </a:p>
        </p:txBody>
      </p:sp>
    </p:spTree>
    <p:extLst>
      <p:ext uri="{BB962C8B-B14F-4D97-AF65-F5344CB8AC3E}">
        <p14:creationId xmlns:p14="http://schemas.microsoft.com/office/powerpoint/2010/main" val="37197708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90070" y="1258158"/>
            <a:ext cx="2992443" cy="1061829"/>
          </a:xfrm>
          <a:prstGeom prst="rect">
            <a:avLst/>
          </a:prstGeom>
          <a:noFill/>
        </p:spPr>
        <p:txBody>
          <a:bodyPr wrap="none" lIns="0" tIns="0" rIns="0" bIns="0" rtlCol="0">
            <a:spAutoFit/>
          </a:bodyPr>
          <a:lstStyle/>
          <a:p>
            <a:r>
              <a:rPr lang="en-US" sz="6900" dirty="0">
                <a:solidFill>
                  <a:srgbClr val="FF9933"/>
                </a:solidFill>
              </a:rPr>
              <a:t>&lt;HTML&gt;</a:t>
            </a:r>
          </a:p>
        </p:txBody>
      </p:sp>
      <p:sp>
        <p:nvSpPr>
          <p:cNvPr id="4" name="TextBox 3"/>
          <p:cNvSpPr txBox="1"/>
          <p:nvPr/>
        </p:nvSpPr>
        <p:spPr>
          <a:xfrm>
            <a:off x="3094318" y="2117492"/>
            <a:ext cx="2206959" cy="1061829"/>
          </a:xfrm>
          <a:prstGeom prst="rect">
            <a:avLst/>
          </a:prstGeom>
          <a:noFill/>
        </p:spPr>
        <p:txBody>
          <a:bodyPr wrap="none" lIns="0" tIns="0" rIns="0" bIns="0" rtlCol="0">
            <a:spAutoFit/>
          </a:bodyPr>
          <a:lstStyle/>
          <a:p>
            <a:r>
              <a:rPr lang="en-US" sz="6900" dirty="0">
                <a:solidFill>
                  <a:schemeClr val="accent3">
                    <a:lumMod val="60000"/>
                    <a:lumOff val="40000"/>
                  </a:schemeClr>
                </a:solidFill>
              </a:rPr>
              <a:t>CSS:3;</a:t>
            </a:r>
          </a:p>
        </p:txBody>
      </p:sp>
      <p:sp>
        <p:nvSpPr>
          <p:cNvPr id="5" name="TextBox 4"/>
          <p:cNvSpPr txBox="1"/>
          <p:nvPr/>
        </p:nvSpPr>
        <p:spPr>
          <a:xfrm>
            <a:off x="1731812" y="3042409"/>
            <a:ext cx="4999359" cy="1061829"/>
          </a:xfrm>
          <a:prstGeom prst="rect">
            <a:avLst/>
          </a:prstGeom>
          <a:noFill/>
        </p:spPr>
        <p:txBody>
          <a:bodyPr wrap="none" lIns="0" tIns="0" rIns="0" bIns="0" rtlCol="0">
            <a:spAutoFit/>
          </a:bodyPr>
          <a:lstStyle/>
          <a:p>
            <a:r>
              <a:rPr lang="en-US" sz="6900" dirty="0" err="1">
                <a:solidFill>
                  <a:schemeClr val="accent1">
                    <a:lumMod val="60000"/>
                    <a:lumOff val="40000"/>
                  </a:schemeClr>
                </a:solidFill>
              </a:rPr>
              <a:t>EMCAScript</a:t>
            </a:r>
            <a:r>
              <a:rPr lang="en-US" sz="6900" dirty="0">
                <a:solidFill>
                  <a:schemeClr val="accent1">
                    <a:lumMod val="60000"/>
                    <a:lumOff val="40000"/>
                  </a:schemeClr>
                </a:solidFill>
              </a:rPr>
              <a:t>();</a:t>
            </a:r>
          </a:p>
        </p:txBody>
      </p:sp>
      <p:grpSp>
        <p:nvGrpSpPr>
          <p:cNvPr id="8" name="Group 7"/>
          <p:cNvGrpSpPr/>
          <p:nvPr/>
        </p:nvGrpSpPr>
        <p:grpSpPr>
          <a:xfrm>
            <a:off x="864038" y="547812"/>
            <a:ext cx="7002363" cy="3447097"/>
            <a:chOff x="1151746" y="657373"/>
            <a:chExt cx="9334053" cy="4136516"/>
          </a:xfrm>
        </p:grpSpPr>
        <p:sp>
          <p:nvSpPr>
            <p:cNvPr id="6" name="TextBox 5"/>
            <p:cNvSpPr txBox="1"/>
            <p:nvPr/>
          </p:nvSpPr>
          <p:spPr>
            <a:xfrm>
              <a:off x="1151746"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sp>
          <p:nvSpPr>
            <p:cNvPr id="7" name="TextBox 6"/>
            <p:cNvSpPr txBox="1"/>
            <p:nvPr/>
          </p:nvSpPr>
          <p:spPr>
            <a:xfrm>
              <a:off x="9281723"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grpSp>
      <p:sp>
        <p:nvSpPr>
          <p:cNvPr id="9" name="TextBox 8"/>
          <p:cNvSpPr txBox="1"/>
          <p:nvPr/>
        </p:nvSpPr>
        <p:spPr>
          <a:xfrm>
            <a:off x="3406381" y="4357691"/>
            <a:ext cx="2139671" cy="646331"/>
          </a:xfrm>
          <a:prstGeom prst="rect">
            <a:avLst/>
          </a:prstGeom>
          <a:noFill/>
        </p:spPr>
        <p:txBody>
          <a:bodyPr wrap="none" lIns="0" tIns="0" rIns="0" bIns="0" rtlCol="0">
            <a:spAutoFit/>
          </a:bodyPr>
          <a:lstStyle/>
          <a:p>
            <a:r>
              <a:rPr lang="en-US" sz="4200" i="1" dirty="0">
                <a:solidFill>
                  <a:schemeClr val="bg2">
                    <a:lumMod val="20000"/>
                    <a:lumOff val="80000"/>
                  </a:schemeClr>
                </a:solidFill>
              </a:rPr>
              <a:t>“</a:t>
            </a:r>
            <a:r>
              <a:rPr lang="en-US" sz="4200" i="1" dirty="0">
                <a:solidFill>
                  <a:srgbClr val="FF9933"/>
                </a:solidFill>
              </a:rPr>
              <a:t>HTML5”</a:t>
            </a:r>
          </a:p>
        </p:txBody>
      </p:sp>
    </p:spTree>
    <p:extLst>
      <p:ext uri="{BB962C8B-B14F-4D97-AF65-F5344CB8AC3E}">
        <p14:creationId xmlns:p14="http://schemas.microsoft.com/office/powerpoint/2010/main" val="70822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294907" y="1676701"/>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Cloud 3"/>
          <p:cNvSpPr/>
          <p:nvPr/>
        </p:nvSpPr>
        <p:spPr bwMode="auto">
          <a:xfrm>
            <a:off x="1691442" y="2110335"/>
            <a:ext cx="1721001" cy="1326152"/>
          </a:xfrm>
          <a:prstGeom prst="cloud">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16200000" scaled="1"/>
            <a:tileRec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5" name="Cloud 4"/>
          <p:cNvSpPr/>
          <p:nvPr/>
        </p:nvSpPr>
        <p:spPr bwMode="auto">
          <a:xfrm>
            <a:off x="557047" y="2559766"/>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6" name="TextBox 5"/>
          <p:cNvSpPr txBox="1"/>
          <p:nvPr/>
        </p:nvSpPr>
        <p:spPr>
          <a:xfrm>
            <a:off x="634338" y="1195181"/>
            <a:ext cx="2265807" cy="384721"/>
          </a:xfrm>
          <a:prstGeom prst="rect">
            <a:avLst/>
          </a:prstGeom>
          <a:noFill/>
        </p:spPr>
        <p:txBody>
          <a:bodyPr wrap="none" lIns="0" tIns="0" rIns="0" bIns="0" rtlCol="0">
            <a:spAutoFit/>
          </a:bodyPr>
          <a:lstStyle/>
          <a:p>
            <a:r>
              <a:rPr lang="en-US" sz="2500" dirty="0">
                <a:solidFill>
                  <a:schemeClr val="accent1"/>
                </a:solidFill>
              </a:rPr>
              <a:t>“Living Standard”</a:t>
            </a:r>
          </a:p>
        </p:txBody>
      </p:sp>
      <p:sp>
        <p:nvSpPr>
          <p:cNvPr id="7" name="TextBox 6"/>
          <p:cNvSpPr txBox="1"/>
          <p:nvPr/>
        </p:nvSpPr>
        <p:spPr>
          <a:xfrm>
            <a:off x="736685" y="2199217"/>
            <a:ext cx="2599094" cy="1477328"/>
          </a:xfrm>
          <a:prstGeom prst="rect">
            <a:avLst/>
          </a:prstGeom>
          <a:noFill/>
        </p:spPr>
        <p:txBody>
          <a:bodyPr wrap="none" lIns="0" tIns="0" rIns="0" bIns="0" rtlCol="0">
            <a:spAutoFit/>
          </a:bodyPr>
          <a:lstStyle/>
          <a:p>
            <a:r>
              <a:rPr lang="en-US" sz="1600" dirty="0" err="1">
                <a:solidFill>
                  <a:schemeClr val="accent5"/>
                </a:solidFill>
              </a:rPr>
              <a:t>WebSockets</a:t>
            </a:r>
            <a:r>
              <a:rPr lang="en-US" sz="1600" dirty="0">
                <a:solidFill>
                  <a:schemeClr val="accent5"/>
                </a:solidFill>
              </a:rPr>
              <a:t>	    </a:t>
            </a:r>
            <a:r>
              <a:rPr lang="en-US" sz="1600" dirty="0" err="1">
                <a:solidFill>
                  <a:schemeClr val="accent5"/>
                </a:solidFill>
              </a:rPr>
              <a:t>FileAPI</a:t>
            </a:r>
            <a:endParaRPr lang="en-US" sz="1600" dirty="0">
              <a:solidFill>
                <a:schemeClr val="accent5"/>
              </a:solidFill>
            </a:endParaRPr>
          </a:p>
          <a:p>
            <a:r>
              <a:rPr lang="en-US" sz="1600" dirty="0">
                <a:solidFill>
                  <a:schemeClr val="accent5"/>
                </a:solidFill>
              </a:rPr>
              <a:t>	   </a:t>
            </a:r>
          </a:p>
          <a:p>
            <a:r>
              <a:rPr lang="en-US" sz="1600" dirty="0">
                <a:solidFill>
                  <a:schemeClr val="accent5"/>
                </a:solidFill>
              </a:rPr>
              <a:t>	</a:t>
            </a:r>
            <a:r>
              <a:rPr lang="en-US" sz="1600" dirty="0" err="1">
                <a:solidFill>
                  <a:schemeClr val="accent5"/>
                </a:solidFill>
              </a:rPr>
              <a:t>WebGL</a:t>
            </a:r>
            <a:endParaRPr lang="en-US" sz="1600" dirty="0">
              <a:solidFill>
                <a:schemeClr val="accent5"/>
              </a:solidFill>
            </a:endParaRPr>
          </a:p>
          <a:p>
            <a:endParaRPr lang="en-US" sz="1600" dirty="0">
              <a:solidFill>
                <a:schemeClr val="accent5"/>
              </a:solidFill>
            </a:endParaRPr>
          </a:p>
          <a:p>
            <a:r>
              <a:rPr lang="en-US" sz="1600" dirty="0">
                <a:solidFill>
                  <a:schemeClr val="accent5"/>
                </a:solidFill>
              </a:rPr>
              <a:t> HTML5 Forms</a:t>
            </a:r>
          </a:p>
          <a:p>
            <a:r>
              <a:rPr lang="en-US" sz="1600" dirty="0">
                <a:solidFill>
                  <a:schemeClr val="accent5"/>
                </a:solidFill>
              </a:rPr>
              <a:t>	</a:t>
            </a:r>
            <a:r>
              <a:rPr lang="en-US" sz="1600" dirty="0" err="1">
                <a:solidFill>
                  <a:schemeClr val="accent5"/>
                </a:solidFill>
              </a:rPr>
              <a:t>Geolocation</a:t>
            </a:r>
            <a:endParaRPr lang="en-US" sz="1600" dirty="0">
              <a:solidFill>
                <a:schemeClr val="accent5"/>
              </a:solidFill>
            </a:endParaRPr>
          </a:p>
        </p:txBody>
      </p:sp>
      <p:sp>
        <p:nvSpPr>
          <p:cNvPr id="8" name="TextBox 7"/>
          <p:cNvSpPr txBox="1"/>
          <p:nvPr/>
        </p:nvSpPr>
        <p:spPr>
          <a:xfrm>
            <a:off x="620370" y="1951014"/>
            <a:ext cx="3251479" cy="1969770"/>
          </a:xfrm>
          <a:prstGeom prst="rect">
            <a:avLst/>
          </a:prstGeom>
          <a:noFill/>
        </p:spPr>
        <p:txBody>
          <a:bodyPr wrap="none" lIns="0" tIns="0" rIns="0" bIns="0" rtlCol="0">
            <a:spAutoFit/>
          </a:bodyPr>
          <a:lstStyle/>
          <a:p>
            <a:r>
              <a:rPr lang="en-US" sz="1600" dirty="0">
                <a:solidFill>
                  <a:schemeClr val="accent4">
                    <a:lumMod val="75000"/>
                  </a:schemeClr>
                </a:solidFill>
              </a:rPr>
              <a:t>	Offline		</a:t>
            </a:r>
          </a:p>
          <a:p>
            <a:endParaRPr lang="en-US" sz="1600" dirty="0">
              <a:solidFill>
                <a:schemeClr val="accent4">
                  <a:lumMod val="75000"/>
                </a:schemeClr>
              </a:solidFill>
            </a:endParaRPr>
          </a:p>
          <a:p>
            <a:r>
              <a:rPr lang="en-US" sz="1600" dirty="0">
                <a:solidFill>
                  <a:schemeClr val="accent4">
                    <a:lumMod val="75000"/>
                  </a:schemeClr>
                </a:solidFill>
              </a:rPr>
              <a:t>Canvas		  	Video</a:t>
            </a:r>
          </a:p>
          <a:p>
            <a:endParaRPr lang="en-US" sz="1600" dirty="0">
              <a:solidFill>
                <a:schemeClr val="accent4">
                  <a:lumMod val="75000"/>
                </a:schemeClr>
              </a:solidFill>
            </a:endParaRPr>
          </a:p>
          <a:p>
            <a:endParaRPr lang="en-US" sz="1600" dirty="0">
              <a:solidFill>
                <a:schemeClr val="accent4">
                  <a:lumMod val="75000"/>
                </a:schemeClr>
              </a:solidFill>
            </a:endParaRPr>
          </a:p>
          <a:p>
            <a:r>
              <a:rPr lang="en-US" sz="1600" dirty="0">
                <a:solidFill>
                  <a:schemeClr val="accent4">
                    <a:lumMod val="75000"/>
                  </a:schemeClr>
                </a:solidFill>
              </a:rPr>
              <a:t>    </a:t>
            </a:r>
          </a:p>
          <a:p>
            <a:r>
              <a:rPr lang="en-US" sz="1600" dirty="0">
                <a:solidFill>
                  <a:schemeClr val="accent4">
                    <a:lumMod val="75000"/>
                  </a:schemeClr>
                </a:solidFill>
              </a:rPr>
              <a:t>   </a:t>
            </a:r>
          </a:p>
          <a:p>
            <a:r>
              <a:rPr lang="en-US" sz="1600" dirty="0">
                <a:solidFill>
                  <a:schemeClr val="accent4">
                    <a:lumMod val="75000"/>
                  </a:schemeClr>
                </a:solidFill>
              </a:rPr>
              <a:t>       Audio</a:t>
            </a:r>
          </a:p>
        </p:txBody>
      </p:sp>
      <p:sp>
        <p:nvSpPr>
          <p:cNvPr id="9" name="Striped Right Arrow 8"/>
          <p:cNvSpPr/>
          <p:nvPr/>
        </p:nvSpPr>
        <p:spPr bwMode="auto">
          <a:xfrm>
            <a:off x="3487593"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graphicFrame>
        <p:nvGraphicFramePr>
          <p:cNvPr id="10" name="Diagram 9"/>
          <p:cNvGraphicFramePr/>
          <p:nvPr>
            <p:extLst>
              <p:ext uri="{D42A27DB-BD31-4B8C-83A1-F6EECF244321}">
                <p14:modId xmlns:p14="http://schemas.microsoft.com/office/powerpoint/2010/main" val="4103995928"/>
              </p:ext>
            </p:extLst>
          </p:nvPr>
        </p:nvGraphicFramePr>
        <p:xfrm>
          <a:off x="4485895" y="587437"/>
          <a:ext cx="1091693" cy="451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9309" y="629826"/>
            <a:ext cx="761119" cy="4522774"/>
          </a:xfrm>
          <a:prstGeom prst="rect">
            <a:avLst/>
          </a:prstGeom>
        </p:spPr>
      </p:pic>
      <p:sp>
        <p:nvSpPr>
          <p:cNvPr id="13" name="Striped Right Arrow 12"/>
          <p:cNvSpPr/>
          <p:nvPr/>
        </p:nvSpPr>
        <p:spPr bwMode="auto">
          <a:xfrm>
            <a:off x="5948354"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14" name="TextBox 13"/>
          <p:cNvSpPr txBox="1"/>
          <p:nvPr/>
        </p:nvSpPr>
        <p:spPr>
          <a:xfrm>
            <a:off x="719488" y="4294263"/>
            <a:ext cx="2202376" cy="276999"/>
          </a:xfrm>
          <a:prstGeom prst="rect">
            <a:avLst/>
          </a:prstGeom>
          <a:noFill/>
        </p:spPr>
        <p:txBody>
          <a:bodyPr wrap="none" lIns="0" tIns="0" rIns="0" bIns="0" rtlCol="0">
            <a:spAutoFit/>
          </a:bodyPr>
          <a:lstStyle/>
          <a:p>
            <a:r>
              <a:rPr lang="en-US" dirty="0" smtClean="0">
                <a:solidFill>
                  <a:schemeClr val="bg2">
                    <a:lumMod val="50000"/>
                  </a:schemeClr>
                </a:solidFill>
              </a:rPr>
              <a:t>WHATWG | W3C | IETF</a:t>
            </a:r>
          </a:p>
        </p:txBody>
      </p:sp>
    </p:spTree>
    <p:extLst>
      <p:ext uri="{BB962C8B-B14F-4D97-AF65-F5344CB8AC3E}">
        <p14:creationId xmlns:p14="http://schemas.microsoft.com/office/powerpoint/2010/main" val="255049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3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85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par>
                          <p:cTn id="21" fill="hold">
                            <p:stCondLst>
                              <p:cond delay="2100"/>
                            </p:stCondLst>
                            <p:childTnLst>
                              <p:par>
                                <p:cTn id="22" presetID="42" presetClass="entr" presetSubtype="0" fill="hold" grpId="0" nodeType="afterEffect">
                                  <p:stCondLst>
                                    <p:cond delay="7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animBg="1"/>
      <p:bldGraphic spid="10" grpId="0">
        <p:bldAsOne/>
      </p:bldGraphic>
      <p:bldP spid="13"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57937" y="1144064"/>
            <a:ext cx="4936482" cy="1595505"/>
            <a:chOff x="2700471" y="521294"/>
            <a:chExt cx="6580262" cy="1914606"/>
          </a:xfrm>
        </p:grpSpPr>
        <p:sp>
          <p:nvSpPr>
            <p:cNvPr id="2" name="Rectangle 1"/>
            <p:cNvSpPr/>
            <p:nvPr/>
          </p:nvSpPr>
          <p:spPr bwMode="auto">
            <a:xfrm>
              <a:off x="2700471" y="521294"/>
              <a:ext cx="6580262" cy="18288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2500" dirty="0">
                  <a:solidFill>
                    <a:schemeClr val="tx1">
                      <a:alpha val="99000"/>
                    </a:schemeClr>
                  </a:solidFill>
                </a:rPr>
                <a:t>Stable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131" y="1903682"/>
              <a:ext cx="2847069" cy="532218"/>
            </a:xfrm>
            <a:prstGeom prst="rect">
              <a:avLst/>
            </a:prstGeom>
          </p:spPr>
        </p:pic>
        <p:sp>
          <p:nvSpPr>
            <p:cNvPr id="8" name="TextBox 7"/>
            <p:cNvSpPr txBox="1"/>
            <p:nvPr/>
          </p:nvSpPr>
          <p:spPr>
            <a:xfrm>
              <a:off x="3666145" y="675372"/>
              <a:ext cx="5426579" cy="1052596"/>
            </a:xfrm>
            <a:prstGeom prst="rect">
              <a:avLst/>
            </a:prstGeom>
            <a:noFill/>
          </p:spPr>
          <p:txBody>
            <a:bodyPr wrap="square" lIns="0" tIns="0" rIns="0" bIns="0" rtlCol="0">
              <a:spAutoFit/>
            </a:bodyPr>
            <a:lstStyle/>
            <a:p>
              <a:pPr algn="just"/>
              <a:r>
                <a:rPr lang="en-US" sz="1900" dirty="0">
                  <a:solidFill>
                    <a:schemeClr val="accent6">
                      <a:lumMod val="40000"/>
                      <a:lumOff val="60000"/>
                    </a:schemeClr>
                  </a:solidFill>
                </a:rPr>
                <a:t>Canvas </a:t>
              </a:r>
              <a:r>
                <a:rPr lang="en-US" sz="1900" dirty="0">
                  <a:solidFill>
                    <a:schemeClr val="accent5"/>
                  </a:solidFill>
                </a:rPr>
                <a:t>|</a:t>
              </a:r>
              <a:r>
                <a:rPr lang="en-US" sz="1900" dirty="0">
                  <a:solidFill>
                    <a:schemeClr val="accent6">
                      <a:lumMod val="40000"/>
                      <a:lumOff val="60000"/>
                    </a:schemeClr>
                  </a:solidFill>
                </a:rPr>
                <a:t> Local Storage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Microdata</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Document Editing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Geolocation</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Semantic Tags </a:t>
              </a:r>
              <a:r>
                <a:rPr lang="en-US" sz="1900" dirty="0">
                  <a:solidFill>
                    <a:schemeClr val="accent5"/>
                  </a:solidFill>
                </a:rPr>
                <a:t>|</a:t>
              </a:r>
              <a:r>
                <a:rPr lang="en-US" sz="1900" dirty="0">
                  <a:solidFill>
                    <a:schemeClr val="accent6">
                      <a:lumMod val="40000"/>
                      <a:lumOff val="60000"/>
                    </a:schemeClr>
                  </a:solidFill>
                </a:rPr>
                <a:t> Video/Audio </a:t>
              </a:r>
              <a:r>
                <a:rPr lang="en-US" sz="1900" dirty="0">
                  <a:solidFill>
                    <a:schemeClr val="accent5"/>
                  </a:solidFill>
                </a:rPr>
                <a:t>|</a:t>
              </a:r>
              <a:r>
                <a:rPr lang="en-US" sz="1900" dirty="0">
                  <a:solidFill>
                    <a:schemeClr val="accent6">
                      <a:lumMod val="40000"/>
                      <a:lumOff val="60000"/>
                    </a:schemeClr>
                  </a:solidFill>
                </a:rPr>
                <a:t> Selectors</a:t>
              </a:r>
            </a:p>
          </p:txBody>
        </p:sp>
      </p:grpSp>
      <p:grpSp>
        <p:nvGrpSpPr>
          <p:cNvPr id="11" name="Group 10"/>
          <p:cNvGrpSpPr/>
          <p:nvPr/>
        </p:nvGrpSpPr>
        <p:grpSpPr>
          <a:xfrm>
            <a:off x="1469730" y="2787944"/>
            <a:ext cx="6112903" cy="1518068"/>
            <a:chOff x="1916394" y="2493949"/>
            <a:chExt cx="8148415" cy="1821682"/>
          </a:xfrm>
        </p:grpSpPr>
        <p:sp>
          <p:nvSpPr>
            <p:cNvPr id="3" name="Rectangle 2"/>
            <p:cNvSpPr/>
            <p:nvPr/>
          </p:nvSpPr>
          <p:spPr bwMode="auto">
            <a:xfrm>
              <a:off x="1916394" y="2493949"/>
              <a:ext cx="8148415" cy="1821682"/>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1900" dirty="0">
                  <a:solidFill>
                    <a:schemeClr val="tx1">
                      <a:alpha val="99000"/>
                    </a:schemeClr>
                  </a:solidFill>
                </a:rPr>
                <a:t>In Progress</a:t>
              </a:r>
            </a:p>
          </p:txBody>
        </p:sp>
        <p:sp>
          <p:nvSpPr>
            <p:cNvPr id="10" name="TextBox 9"/>
            <p:cNvSpPr txBox="1"/>
            <p:nvPr/>
          </p:nvSpPr>
          <p:spPr>
            <a:xfrm>
              <a:off x="2700471" y="2656571"/>
              <a:ext cx="7127193" cy="701730"/>
            </a:xfrm>
            <a:prstGeom prst="rect">
              <a:avLst/>
            </a:prstGeom>
            <a:noFill/>
          </p:spPr>
          <p:txBody>
            <a:bodyPr wrap="square" lIns="0" tIns="0" rIns="0" bIns="0" rtlCol="0">
              <a:spAutoFit/>
            </a:bodyPr>
            <a:lstStyle/>
            <a:p>
              <a:pPr algn="just"/>
              <a:r>
                <a:rPr lang="en-US" sz="1900" dirty="0" err="1">
                  <a:solidFill>
                    <a:schemeClr val="accent1">
                      <a:lumMod val="20000"/>
                      <a:lumOff val="80000"/>
                    </a:schemeClr>
                  </a:solidFill>
                </a:rPr>
                <a:t>WebGL</a:t>
              </a:r>
              <a:r>
                <a:rPr lang="en-US" sz="1900" dirty="0">
                  <a:solidFill>
                    <a:schemeClr val="accent1">
                      <a:lumMod val="20000"/>
                      <a:lumOff val="80000"/>
                    </a:schemeClr>
                  </a:solidFill>
                </a:rPr>
                <a:t> | </a:t>
              </a:r>
              <a:r>
                <a:rPr lang="en-US" sz="1900" dirty="0" err="1">
                  <a:solidFill>
                    <a:schemeClr val="accent1">
                      <a:lumMod val="20000"/>
                      <a:lumOff val="80000"/>
                    </a:schemeClr>
                  </a:solidFill>
                </a:rPr>
                <a:t>WebSockets</a:t>
              </a:r>
              <a:r>
                <a:rPr lang="en-US" sz="1900" dirty="0">
                  <a:solidFill>
                    <a:schemeClr val="accent1">
                      <a:lumMod val="20000"/>
                      <a:lumOff val="80000"/>
                    </a:schemeClr>
                  </a:solidFill>
                </a:rPr>
                <a:t> | File API | Drag-Drop API | </a:t>
              </a:r>
              <a:r>
                <a:rPr lang="en-US" sz="1900" dirty="0" err="1">
                  <a:solidFill>
                    <a:schemeClr val="accent1">
                      <a:lumMod val="20000"/>
                      <a:lumOff val="80000"/>
                    </a:schemeClr>
                  </a:solidFill>
                </a:rPr>
                <a:t>IndexDB</a:t>
              </a:r>
              <a:r>
                <a:rPr lang="en-US" sz="1900" dirty="0">
                  <a:solidFill>
                    <a:schemeClr val="accent1">
                      <a:lumMod val="20000"/>
                      <a:lumOff val="80000"/>
                    </a:schemeClr>
                  </a:solidFill>
                </a:rPr>
                <a:t> |  Offline API | Web Workers | HTML5 Forms</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771" y="3823963"/>
            <a:ext cx="2135858" cy="443515"/>
          </a:xfrm>
          <a:prstGeom prst="rect">
            <a:avLst/>
          </a:prstGeom>
        </p:spPr>
      </p:pic>
    </p:spTree>
    <p:extLst>
      <p:ext uri="{BB962C8B-B14F-4D97-AF65-F5344CB8AC3E}">
        <p14:creationId xmlns:p14="http://schemas.microsoft.com/office/powerpoint/2010/main" val="2892873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09" y="1670583"/>
            <a:ext cx="1829276" cy="2032000"/>
          </a:xfrm>
          <a:prstGeom prst="rect">
            <a:avLst/>
          </a:prstGeom>
        </p:spPr>
      </p:pic>
    </p:spTree>
    <p:extLst>
      <p:ext uri="{BB962C8B-B14F-4D97-AF65-F5344CB8AC3E}">
        <p14:creationId xmlns:p14="http://schemas.microsoft.com/office/powerpoint/2010/main" val="3183309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000500"/>
            <a:ext cx="5486400" cy="473075"/>
          </a:xfrm>
        </p:spPr>
        <p:txBody>
          <a:bodyPr>
            <a:noAutofit/>
          </a:bodyPr>
          <a:lstStyle/>
          <a:p>
            <a:r>
              <a:rPr lang="en-US" sz="2800" dirty="0" smtClean="0"/>
              <a:t>How To Spot HTML5</a:t>
            </a:r>
            <a:endParaRPr lang="en-US" sz="2800" dirty="0"/>
          </a:p>
        </p:txBody>
      </p:sp>
      <p:pic>
        <p:nvPicPr>
          <p:cNvPr id="5" name="Picture Placeholder 4" descr="html5_defined.jpg"/>
          <p:cNvPicPr>
            <a:picLocks noGrp="1" noChangeAspect="1"/>
          </p:cNvPicPr>
          <p:nvPr>
            <p:ph type="pic" idx="1"/>
          </p:nvPr>
        </p:nvPicPr>
        <p:blipFill>
          <a:blip r:embed="rId2">
            <a:extLst>
              <a:ext uri="{28A0092B-C50C-407E-A947-70E740481C1C}">
                <a14:useLocalDpi xmlns:a14="http://schemas.microsoft.com/office/drawing/2010/main" val="0"/>
              </a:ext>
            </a:extLst>
          </a:blip>
          <a:srcRect l="-57292" r="-57292"/>
          <a:stretch>
            <a:fillRect/>
          </a:stretch>
        </p:blipFill>
        <p:spPr>
          <a:xfrm>
            <a:off x="1447800" y="114300"/>
            <a:ext cx="8839200" cy="5524500"/>
          </a:xfrm>
        </p:spPr>
      </p:pic>
      <p:sp>
        <p:nvSpPr>
          <p:cNvPr id="4" name="Text Placeholder 3"/>
          <p:cNvSpPr>
            <a:spLocks noGrp="1"/>
          </p:cNvSpPr>
          <p:nvPr>
            <p:ph type="body" sz="half" idx="2"/>
          </p:nvPr>
        </p:nvSpPr>
        <p:spPr>
          <a:xfrm>
            <a:off x="457200" y="4457700"/>
            <a:ext cx="5486400" cy="669925"/>
          </a:xfrm>
        </p:spPr>
        <p:txBody>
          <a:bodyPr>
            <a:normAutofit/>
          </a:bodyPr>
          <a:lstStyle/>
          <a:p>
            <a:r>
              <a:rPr lang="en-US" sz="1600" dirty="0" smtClean="0"/>
              <a:t>The IE Test</a:t>
            </a:r>
            <a:endParaRPr lang="en-US" sz="1600" dirty="0"/>
          </a:p>
        </p:txBody>
      </p:sp>
    </p:spTree>
    <p:extLst>
      <p:ext uri="{BB962C8B-B14F-4D97-AF65-F5344CB8AC3E}">
        <p14:creationId xmlns:p14="http://schemas.microsoft.com/office/powerpoint/2010/main" val="37340561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700" dirty="0"/>
              <a:t>IE9 offers support for the </a:t>
            </a:r>
            <a:r>
              <a:rPr lang="en-US" sz="4700" dirty="0">
                <a:solidFill>
                  <a:schemeClr val="tx2">
                    <a:lumMod val="60000"/>
                    <a:lumOff val="40000"/>
                  </a:schemeClr>
                </a:solidFill>
              </a:rPr>
              <a:t>most relevant</a:t>
            </a:r>
            <a:r>
              <a:rPr lang="en-US" sz="4700" dirty="0"/>
              <a:t>, real-world web patterns that developers are </a:t>
            </a:r>
            <a:r>
              <a:rPr lang="en-US" sz="4700" dirty="0">
                <a:solidFill>
                  <a:schemeClr val="tx2">
                    <a:lumMod val="60000"/>
                    <a:lumOff val="40000"/>
                  </a:schemeClr>
                </a:solidFill>
              </a:rPr>
              <a:t>using today </a:t>
            </a:r>
            <a:r>
              <a:rPr lang="en-US" sz="4700" dirty="0"/>
              <a:t>as well as the HTML5 patterns we expect to become more </a:t>
            </a:r>
            <a:r>
              <a:rPr lang="en-US" sz="4700" dirty="0" smtClean="0"/>
              <a:t>mainstream.”</a:t>
            </a:r>
            <a:endParaRPr lang="en-US" sz="4700" dirty="0"/>
          </a:p>
        </p:txBody>
      </p:sp>
      <p:sp>
        <p:nvSpPr>
          <p:cNvPr id="4" name="TextBox 3"/>
          <p:cNvSpPr txBox="1"/>
          <p:nvPr/>
        </p:nvSpPr>
        <p:spPr>
          <a:xfrm>
            <a:off x="0" y="-192675"/>
            <a:ext cx="723618" cy="1734022"/>
          </a:xfrm>
          <a:prstGeom prst="rect">
            <a:avLst/>
          </a:prstGeom>
          <a:noFill/>
        </p:spPr>
        <p:txBody>
          <a:bodyPr wrap="none" lIns="71332" tIns="35666" rIns="71332" bIns="35666" rtlCol="0">
            <a:spAutoFit/>
          </a:bodyPr>
          <a:lstStyle/>
          <a:p>
            <a:r>
              <a:rPr lang="en-US" sz="10800" dirty="0">
                <a:solidFill>
                  <a:schemeClr val="bg2">
                    <a:lumMod val="20000"/>
                    <a:lumOff val="80000"/>
                  </a:schemeClr>
                </a:solidFill>
              </a:rPr>
              <a:t>“</a:t>
            </a:r>
          </a:p>
        </p:txBody>
      </p:sp>
      <p:sp>
        <p:nvSpPr>
          <p:cNvPr id="5" name="TextBox 4"/>
          <p:cNvSpPr txBox="1"/>
          <p:nvPr/>
        </p:nvSpPr>
        <p:spPr>
          <a:xfrm>
            <a:off x="6223987" y="4533900"/>
            <a:ext cx="2269188" cy="656804"/>
          </a:xfrm>
          <a:prstGeom prst="rect">
            <a:avLst/>
          </a:prstGeom>
          <a:noFill/>
        </p:spPr>
        <p:txBody>
          <a:bodyPr wrap="none" lIns="71332" tIns="35666" rIns="71332" bIns="35666" rtlCol="0">
            <a:spAutoFit/>
          </a:bodyPr>
          <a:lstStyle/>
          <a:p>
            <a:r>
              <a:rPr lang="en-US" sz="1900" i="1" dirty="0">
                <a:solidFill>
                  <a:schemeClr val="tx1">
                    <a:lumMod val="75000"/>
                  </a:schemeClr>
                </a:solidFill>
              </a:rPr>
              <a:t>-Dean </a:t>
            </a:r>
            <a:r>
              <a:rPr lang="en-US" sz="1900" i="1" dirty="0" err="1">
                <a:solidFill>
                  <a:schemeClr val="tx1">
                    <a:lumMod val="75000"/>
                  </a:schemeClr>
                </a:solidFill>
              </a:rPr>
              <a:t>Hachamovitch</a:t>
            </a:r>
            <a:endParaRPr lang="en-US" sz="1900" i="1" dirty="0">
              <a:solidFill>
                <a:schemeClr val="tx1">
                  <a:lumMod val="75000"/>
                </a:schemeClr>
              </a:solidFill>
            </a:endParaRPr>
          </a:p>
          <a:p>
            <a:r>
              <a:rPr lang="en-US" sz="1900" i="1" dirty="0">
                <a:solidFill>
                  <a:schemeClr val="tx1">
                    <a:lumMod val="75000"/>
                  </a:schemeClr>
                </a:solidFill>
              </a:rPr>
              <a:t>Corporate VP, IE</a:t>
            </a:r>
          </a:p>
        </p:txBody>
      </p:sp>
    </p:spTree>
    <p:extLst>
      <p:ext uri="{BB962C8B-B14F-4D97-AF65-F5344CB8AC3E}">
        <p14:creationId xmlns:p14="http://schemas.microsoft.com/office/powerpoint/2010/main" val="38842489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8393" y1="76452" x2="81775" y2="8387"/>
                        <a14:foregroundMark x1="97842" y1="80323" x2="6235" y2="3871"/>
                        <a14:foregroundMark x1="88729" y1="8387" x2="8633" y2="9032"/>
                        <a14:foregroundMark x1="91607" y1="14194" x2="2638" y2="10645"/>
                        <a14:foregroundMark x1="78657" y1="74839" x2="19424" y2="75484"/>
                        <a14:foregroundMark x1="83213" y1="49032" x2="25420" y2="57097"/>
                        <a14:foregroundMark x1="77698" y1="69355" x2="26859" y2="46129"/>
                        <a14:foregroundMark x1="64269" y1="90323" x2="64748" y2="32258"/>
                        <a14:foregroundMark x1="54197" y1="91290" x2="53237" y2="40000"/>
                        <a14:foregroundMark x1="61871" y1="90323" x2="52038" y2="68065"/>
                        <a14:foregroundMark x1="45084" y1="91290" x2="74580" y2="79355"/>
                        <a14:foregroundMark x1="45324" y1="89677" x2="48921" y2="80968"/>
                        <a14:foregroundMark x1="46043" y1="91290" x2="60192" y2="91935"/>
                        <a14:backgroundMark x1="4077" y1="93871" x2="98082" y2="94839"/>
                      </a14:backgroundRemoval>
                    </a14:imgEffect>
                  </a14:imgLayer>
                </a14:imgProps>
              </a:ext>
              <a:ext uri="{28A0092B-C50C-407E-A947-70E740481C1C}">
                <a14:useLocalDpi xmlns:a14="http://schemas.microsoft.com/office/drawing/2010/main" val="0"/>
              </a:ext>
            </a:extLst>
          </a:blip>
          <a:srcRect/>
          <a:stretch>
            <a:fillRect/>
          </a:stretch>
        </p:blipFill>
        <p:spPr bwMode="auto">
          <a:xfrm>
            <a:off x="2716716" y="399174"/>
            <a:ext cx="3307337" cy="273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04911" y="2899512"/>
            <a:ext cx="5593678" cy="430887"/>
          </a:xfrm>
          <a:prstGeom prst="rect">
            <a:avLst/>
          </a:prstGeom>
          <a:noFill/>
        </p:spPr>
        <p:txBody>
          <a:bodyPr wrap="none" lIns="0" tIns="0" rIns="0" bIns="0" rtlCol="0">
            <a:spAutoFit/>
          </a:bodyPr>
          <a:lstStyle/>
          <a:p>
            <a:r>
              <a:rPr lang="en-US" sz="2800" dirty="0">
                <a:solidFill>
                  <a:schemeClr val="tx2">
                    <a:lumMod val="60000"/>
                    <a:lumOff val="40000"/>
                  </a:schemeClr>
                </a:solidFill>
              </a:rPr>
              <a:t>html5labs.interoperabilitybridges.com</a:t>
            </a:r>
          </a:p>
        </p:txBody>
      </p:sp>
      <p:sp>
        <p:nvSpPr>
          <p:cNvPr id="5" name="Rectangle 4"/>
          <p:cNvSpPr/>
          <p:nvPr/>
        </p:nvSpPr>
        <p:spPr>
          <a:xfrm>
            <a:off x="2650420" y="4791176"/>
            <a:ext cx="3619318" cy="456749"/>
          </a:xfrm>
          <a:prstGeom prst="rect">
            <a:avLst/>
          </a:prstGeom>
        </p:spPr>
        <p:txBody>
          <a:bodyPr wrap="none" lIns="71332" tIns="35666" rIns="71332" bIns="35666">
            <a:spAutoFit/>
          </a:bodyPr>
          <a:lstStyle/>
          <a:p>
            <a:r>
              <a:rPr lang="en-US" sz="2500" dirty="0">
                <a:solidFill>
                  <a:schemeClr val="tx2">
                    <a:lumMod val="60000"/>
                    <a:lumOff val="40000"/>
                  </a:schemeClr>
                </a:solidFill>
              </a:rPr>
              <a:t>ie.microsoft.com/</a:t>
            </a:r>
            <a:r>
              <a:rPr lang="en-US" sz="2500" dirty="0" err="1">
                <a:solidFill>
                  <a:schemeClr val="tx2">
                    <a:lumMod val="60000"/>
                    <a:lumOff val="40000"/>
                  </a:schemeClr>
                </a:solidFill>
              </a:rPr>
              <a:t>testdrive</a:t>
            </a:r>
            <a:endParaRPr lang="en-US" sz="2500" dirty="0">
              <a:solidFill>
                <a:schemeClr val="tx2">
                  <a:lumMod val="60000"/>
                  <a:lumOff val="40000"/>
                </a:schemeClr>
              </a:solidFill>
            </a:endParaRPr>
          </a:p>
        </p:txBody>
      </p:sp>
      <p:sp>
        <p:nvSpPr>
          <p:cNvPr id="6" name="TextBox 5"/>
          <p:cNvSpPr txBox="1"/>
          <p:nvPr/>
        </p:nvSpPr>
        <p:spPr>
          <a:xfrm>
            <a:off x="4277011" y="3250050"/>
            <a:ext cx="325735" cy="784830"/>
          </a:xfrm>
          <a:prstGeom prst="rect">
            <a:avLst/>
          </a:prstGeom>
          <a:noFill/>
        </p:spPr>
        <p:txBody>
          <a:bodyPr wrap="none" lIns="0" tIns="0" rIns="0" bIns="0" rtlCol="0">
            <a:spAutoFit/>
          </a:bodyPr>
          <a:lstStyle/>
          <a:p>
            <a:r>
              <a:rPr lang="en-US" sz="5100" dirty="0">
                <a:solidFill>
                  <a:schemeClr val="accent1"/>
                </a:solidFill>
              </a:rPr>
              <a:t>+</a:t>
            </a:r>
          </a:p>
        </p:txBody>
      </p:sp>
      <p:sp>
        <p:nvSpPr>
          <p:cNvPr id="8" name="Rectangle 7"/>
          <p:cNvSpPr/>
          <p:nvPr/>
        </p:nvSpPr>
        <p:spPr bwMode="auto">
          <a:xfrm>
            <a:off x="2715332" y="4080561"/>
            <a:ext cx="3444184" cy="6947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Platform Previews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5739" y="4128947"/>
            <a:ext cx="538310" cy="597967"/>
          </a:xfrm>
          <a:prstGeom prst="rect">
            <a:avLst/>
          </a:prstGeom>
        </p:spPr>
      </p:pic>
    </p:spTree>
    <p:extLst>
      <p:ext uri="{BB962C8B-B14F-4D97-AF65-F5344CB8AC3E}">
        <p14:creationId xmlns:p14="http://schemas.microsoft.com/office/powerpoint/2010/main" val="38209942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 Rounds With HTML5</a:t>
            </a:r>
            <a:endParaRPr lang="en-US" dirty="0"/>
          </a:p>
        </p:txBody>
      </p:sp>
      <p:pic>
        <p:nvPicPr>
          <p:cNvPr id="8" name="EveryThreadEver.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57400" y="1333500"/>
            <a:ext cx="5073650" cy="3771900"/>
          </a:xfrm>
        </p:spPr>
      </p:pic>
    </p:spTree>
    <p:extLst>
      <p:ext uri="{BB962C8B-B14F-4D97-AF65-F5344CB8AC3E}">
        <p14:creationId xmlns:p14="http://schemas.microsoft.com/office/powerpoint/2010/main" val="375032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21226051"/>
              </p:ext>
            </p:extLst>
          </p:nvPr>
        </p:nvGraphicFramePr>
        <p:xfrm>
          <a:off x="709802" y="1381571"/>
          <a:ext cx="7836082" cy="294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359208" y="1261268"/>
            <a:ext cx="1090042" cy="1015663"/>
          </a:xfrm>
          <a:prstGeom prst="rect">
            <a:avLst/>
          </a:prstGeom>
          <a:noFill/>
        </p:spPr>
        <p:txBody>
          <a:bodyPr wrap="none" lIns="0" tIns="0" rIns="0" bIns="0" rtlCol="0">
            <a:spAutoFit/>
          </a:bodyPr>
          <a:lstStyle/>
          <a:p>
            <a:r>
              <a:rPr lang="en-US" sz="2200" dirty="0">
                <a:solidFill>
                  <a:schemeClr val="accent6">
                    <a:lumMod val="50000"/>
                  </a:schemeClr>
                </a:solidFill>
              </a:rPr>
              <a:t>CSS 2.1</a:t>
            </a:r>
          </a:p>
          <a:p>
            <a:r>
              <a:rPr lang="en-US" sz="2200" dirty="0">
                <a:solidFill>
                  <a:schemeClr val="accent6">
                    <a:lumMod val="50000"/>
                  </a:schemeClr>
                </a:solidFill>
              </a:rPr>
              <a:t>Selectors</a:t>
            </a:r>
          </a:p>
          <a:p>
            <a:r>
              <a:rPr lang="en-US" sz="2200" dirty="0">
                <a:solidFill>
                  <a:schemeClr val="accent6">
                    <a:lumMod val="50000"/>
                  </a:schemeClr>
                </a:solidFill>
              </a:rPr>
              <a:t>CSS Color</a:t>
            </a:r>
          </a:p>
        </p:txBody>
      </p:sp>
      <p:sp>
        <p:nvSpPr>
          <p:cNvPr id="7" name="TextBox 6"/>
          <p:cNvSpPr txBox="1"/>
          <p:nvPr/>
        </p:nvSpPr>
        <p:spPr>
          <a:xfrm>
            <a:off x="6902661" y="1979412"/>
            <a:ext cx="616467" cy="338554"/>
          </a:xfrm>
          <a:prstGeom prst="rect">
            <a:avLst/>
          </a:prstGeom>
          <a:noFill/>
        </p:spPr>
        <p:txBody>
          <a:bodyPr wrap="none" lIns="0" tIns="0" rIns="0" bIns="0" rtlCol="0">
            <a:spAutoFit/>
          </a:bodyPr>
          <a:lstStyle/>
          <a:p>
            <a:r>
              <a:rPr lang="en-US" sz="2200" dirty="0">
                <a:solidFill>
                  <a:schemeClr val="accent6">
                    <a:lumMod val="40000"/>
                    <a:lumOff val="60000"/>
                  </a:schemeClr>
                </a:solidFill>
              </a:rPr>
              <a:t>CSS 2</a:t>
            </a:r>
          </a:p>
        </p:txBody>
      </p:sp>
      <p:sp>
        <p:nvSpPr>
          <p:cNvPr id="8" name="TextBox 7"/>
          <p:cNvSpPr txBox="1"/>
          <p:nvPr/>
        </p:nvSpPr>
        <p:spPr>
          <a:xfrm>
            <a:off x="3808612" y="3290986"/>
            <a:ext cx="1727348" cy="1692771"/>
          </a:xfrm>
          <a:prstGeom prst="rect">
            <a:avLst/>
          </a:prstGeom>
          <a:noFill/>
        </p:spPr>
        <p:txBody>
          <a:bodyPr wrap="none" lIns="0" tIns="0" rIns="0" bIns="0" rtlCol="0">
            <a:spAutoFit/>
          </a:bodyPr>
          <a:lstStyle/>
          <a:p>
            <a:r>
              <a:rPr lang="en-US" sz="2200" dirty="0">
                <a:solidFill>
                  <a:schemeClr val="accent1"/>
                </a:solidFill>
              </a:rPr>
              <a:t>Backgrounds &amp;</a:t>
            </a:r>
          </a:p>
          <a:p>
            <a:r>
              <a:rPr lang="en-US" sz="2200" dirty="0">
                <a:solidFill>
                  <a:schemeClr val="accent1"/>
                </a:solidFill>
              </a:rPr>
              <a:t>Borders</a:t>
            </a:r>
          </a:p>
          <a:p>
            <a:r>
              <a:rPr lang="en-US" sz="2200" dirty="0">
                <a:solidFill>
                  <a:schemeClr val="accent1"/>
                </a:solidFill>
              </a:rPr>
              <a:t>Media Queries</a:t>
            </a:r>
          </a:p>
          <a:p>
            <a:r>
              <a:rPr lang="en-US" sz="2200" dirty="0">
                <a:solidFill>
                  <a:schemeClr val="accent1"/>
                </a:solidFill>
              </a:rPr>
              <a:t>Multi-column</a:t>
            </a:r>
          </a:p>
          <a:p>
            <a:endParaRPr lang="en-US" sz="2200" dirty="0">
              <a:solidFill>
                <a:schemeClr val="accent1"/>
              </a:solidFill>
            </a:endParaRPr>
          </a:p>
        </p:txBody>
      </p:sp>
      <p:sp>
        <p:nvSpPr>
          <p:cNvPr id="9" name="TextBox 8"/>
          <p:cNvSpPr txBox="1"/>
          <p:nvPr/>
        </p:nvSpPr>
        <p:spPr>
          <a:xfrm>
            <a:off x="707417" y="3290986"/>
            <a:ext cx="1887836" cy="2369879"/>
          </a:xfrm>
          <a:prstGeom prst="rect">
            <a:avLst/>
          </a:prstGeom>
          <a:noFill/>
        </p:spPr>
        <p:txBody>
          <a:bodyPr wrap="none" lIns="0" tIns="0" rIns="0" bIns="0" rtlCol="0">
            <a:spAutoFit/>
          </a:bodyPr>
          <a:lstStyle/>
          <a:p>
            <a:r>
              <a:rPr lang="en-US" sz="2200" dirty="0">
                <a:solidFill>
                  <a:schemeClr val="accent2">
                    <a:lumMod val="40000"/>
                    <a:lumOff val="60000"/>
                  </a:schemeClr>
                </a:solidFill>
              </a:rPr>
              <a:t>25+ Drafts</a:t>
            </a:r>
          </a:p>
          <a:p>
            <a:r>
              <a:rPr lang="en-US" sz="2200" dirty="0">
                <a:solidFill>
                  <a:schemeClr val="accent2">
                    <a:lumMod val="40000"/>
                    <a:lumOff val="60000"/>
                  </a:schemeClr>
                </a:solidFill>
              </a:rPr>
              <a:t>Transitions</a:t>
            </a:r>
          </a:p>
          <a:p>
            <a:r>
              <a:rPr lang="en-US" sz="2200" dirty="0">
                <a:solidFill>
                  <a:schemeClr val="accent2">
                    <a:lumMod val="40000"/>
                    <a:lumOff val="60000"/>
                  </a:schemeClr>
                </a:solidFill>
              </a:rPr>
              <a:t>Transformations</a:t>
            </a:r>
          </a:p>
          <a:p>
            <a:r>
              <a:rPr lang="en-US" sz="2200" dirty="0">
                <a:solidFill>
                  <a:schemeClr val="accent2">
                    <a:lumMod val="40000"/>
                    <a:lumOff val="60000"/>
                  </a:schemeClr>
                </a:solidFill>
              </a:rPr>
              <a:t>Animations</a:t>
            </a:r>
          </a:p>
          <a:p>
            <a:r>
              <a:rPr lang="en-US" sz="2200" dirty="0">
                <a:solidFill>
                  <a:schemeClr val="accent2">
                    <a:lumMod val="40000"/>
                    <a:lumOff val="60000"/>
                  </a:schemeClr>
                </a:solidFill>
              </a:rPr>
              <a:t>Gradients</a:t>
            </a:r>
          </a:p>
          <a:p>
            <a:r>
              <a:rPr lang="en-US" sz="2200" dirty="0">
                <a:solidFill>
                  <a:schemeClr val="accent2">
                    <a:lumMod val="40000"/>
                    <a:lumOff val="60000"/>
                  </a:schemeClr>
                </a:solidFill>
              </a:rPr>
              <a:t>CSS3 Text</a:t>
            </a:r>
          </a:p>
          <a:p>
            <a:endParaRPr lang="en-US" sz="2200" dirty="0">
              <a:solidFill>
                <a:schemeClr val="accent2">
                  <a:lumMod val="40000"/>
                  <a:lumOff val="60000"/>
                </a:schemeClr>
              </a:solidFill>
            </a:endParaRPr>
          </a:p>
        </p:txBody>
      </p:sp>
    </p:spTree>
    <p:extLst>
      <p:ext uri="{BB962C8B-B14F-4D97-AF65-F5344CB8AC3E}">
        <p14:creationId xmlns:p14="http://schemas.microsoft.com/office/powerpoint/2010/main" val="13562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54710" y="976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-border-radius: 5px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endParaRPr lang="en-US" dirty="0" smtClean="0">
              <a:solidFill>
                <a:schemeClr val="bg1"/>
              </a:solidFill>
              <a:latin typeface="Consolas" pitchFamily="49" charset="0"/>
              <a:cs typeface="Consolas" pitchFamily="49" charset="0"/>
            </a:endParaRPr>
          </a:p>
          <a:p>
            <a:r>
              <a:rPr lang="en-US" dirty="0" smtClean="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-border-radius: 5px;</a:t>
            </a:r>
          </a:p>
          <a:p>
            <a:r>
              <a:rPr lang="en-US" b="1" dirty="0">
                <a:solidFill>
                  <a:schemeClr val="bg1"/>
                </a:solidFill>
                <a:latin typeface="Consolas" pitchFamily="49" charset="0"/>
                <a:cs typeface="Consolas" pitchFamily="49" charset="0"/>
              </a:rPr>
              <a:t>border-radius: 5px;</a:t>
            </a:r>
          </a:p>
        </p:txBody>
      </p:sp>
      <p:sp>
        <p:nvSpPr>
          <p:cNvPr id="10" name="Rectangle 9"/>
          <p:cNvSpPr/>
          <p:nvPr/>
        </p:nvSpPr>
        <p:spPr>
          <a:xfrm>
            <a:off x="1054710" y="20557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b="1" dirty="0">
                <a:solidFill>
                  <a:schemeClr val="bg1"/>
                </a:solidFill>
                <a:latin typeface="Consolas" pitchFamily="49" charset="0"/>
                <a:cs typeface="Consolas" pitchFamily="49" charset="0"/>
              </a:rPr>
              <a:t>box-shadow: 2px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#333</a:t>
            </a:r>
            <a:r>
              <a:rPr lang="en-US" b="1" dirty="0">
                <a:solidFill>
                  <a:schemeClr val="tx1">
                    <a:lumMod val="10000"/>
                  </a:schemeClr>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
        <p:nvSpPr>
          <p:cNvPr id="11" name="Rectangle 10"/>
          <p:cNvSpPr/>
          <p:nvPr/>
        </p:nvSpPr>
        <p:spPr>
          <a:xfrm>
            <a:off x="1054710" y="3135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-background-size: 137px 50px;</a:t>
            </a:r>
          </a:p>
          <a:p>
            <a:r>
              <a:rPr lang="en-US" dirty="0">
                <a:solidFill>
                  <a:schemeClr val="bg1"/>
                </a:solidFill>
                <a:latin typeface="Consolas" pitchFamily="49" charset="0"/>
                <a:cs typeface="Consolas" pitchFamily="49" charset="0"/>
              </a:rPr>
              <a:t>-o-background-size: 137px 50px;</a:t>
            </a:r>
          </a:p>
          <a:p>
            <a:r>
              <a:rPr lang="en-US" b="1" dirty="0">
                <a:solidFill>
                  <a:schemeClr val="bg1"/>
                </a:solidFill>
                <a:latin typeface="Consolas" pitchFamily="49" charset="0"/>
                <a:cs typeface="Consolas" pitchFamily="49" charset="0"/>
              </a:rPr>
              <a:t>background-size: 137px 50px</a:t>
            </a:r>
            <a:r>
              <a:rPr lang="en-US" dirty="0">
                <a:solidFill>
                  <a:schemeClr val="bg1"/>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Tree>
    <p:extLst>
      <p:ext uri="{BB962C8B-B14F-4D97-AF65-F5344CB8AC3E}">
        <p14:creationId xmlns:p14="http://schemas.microsoft.com/office/powerpoint/2010/main" val="2112219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Prefixes</a:t>
            </a:r>
            <a:endParaRPr lang="en-US" dirty="0"/>
          </a:p>
        </p:txBody>
      </p:sp>
      <p:sp>
        <p:nvSpPr>
          <p:cNvPr id="3" name="Content Placeholder 2"/>
          <p:cNvSpPr>
            <a:spLocks noGrp="1"/>
          </p:cNvSpPr>
          <p:nvPr>
            <p:ph idx="1"/>
          </p:nvPr>
        </p:nvSpPr>
        <p:spPr>
          <a:xfrm>
            <a:off x="457200" y="1270000"/>
            <a:ext cx="8229600" cy="3937000"/>
          </a:xfrm>
        </p:spPr>
        <p:txBody>
          <a:bodyPr>
            <a:normAutofit/>
          </a:bodyPr>
          <a:lstStyle/>
          <a:p>
            <a:pPr>
              <a:lnSpc>
                <a:spcPts val="3901"/>
              </a:lnSpc>
              <a:spcBef>
                <a:spcPts val="0"/>
              </a:spcBef>
            </a:pPr>
            <a:r>
              <a:rPr lang="en-US" sz="4700" dirty="0"/>
              <a:t>-</a:t>
            </a:r>
            <a:r>
              <a:rPr lang="en-US" sz="4700" dirty="0" err="1"/>
              <a:t>webkit</a:t>
            </a:r>
            <a:endParaRPr lang="en-US" sz="4700" dirty="0"/>
          </a:p>
          <a:p>
            <a:pPr>
              <a:lnSpc>
                <a:spcPts val="3901"/>
              </a:lnSpc>
              <a:spcBef>
                <a:spcPts val="0"/>
              </a:spcBef>
            </a:pPr>
            <a:r>
              <a:rPr lang="en-US" sz="4700" dirty="0"/>
              <a:t>-</a:t>
            </a:r>
            <a:r>
              <a:rPr lang="en-US" sz="4700" dirty="0" err="1"/>
              <a:t>moz</a:t>
            </a:r>
            <a:endParaRPr lang="en-US" sz="4700" dirty="0"/>
          </a:p>
          <a:p>
            <a:pPr>
              <a:lnSpc>
                <a:spcPts val="3901"/>
              </a:lnSpc>
              <a:spcBef>
                <a:spcPts val="0"/>
              </a:spcBef>
            </a:pPr>
            <a:r>
              <a:rPr lang="en-US" sz="4700" dirty="0"/>
              <a:t>-o</a:t>
            </a:r>
          </a:p>
          <a:p>
            <a:pPr>
              <a:lnSpc>
                <a:spcPts val="3901"/>
              </a:lnSpc>
              <a:spcBef>
                <a:spcPts val="0"/>
              </a:spcBef>
            </a:pPr>
            <a:r>
              <a:rPr lang="en-US" sz="4700" dirty="0"/>
              <a:t>-</a:t>
            </a:r>
            <a:r>
              <a:rPr lang="en-US" sz="4700" dirty="0" err="1"/>
              <a:t>ms</a:t>
            </a:r>
            <a:endParaRPr lang="en-US" sz="4700" dirty="0"/>
          </a:p>
        </p:txBody>
      </p:sp>
      <p:sp>
        <p:nvSpPr>
          <p:cNvPr id="4" name="TextBox 3"/>
          <p:cNvSpPr txBox="1"/>
          <p:nvPr/>
        </p:nvSpPr>
        <p:spPr>
          <a:xfrm>
            <a:off x="3886200" y="3152775"/>
            <a:ext cx="4495800" cy="1503190"/>
          </a:xfrm>
          <a:prstGeom prst="rect">
            <a:avLst/>
          </a:prstGeom>
          <a:noFill/>
        </p:spPr>
        <p:txBody>
          <a:bodyPr wrap="square" lIns="71332" tIns="35666" rIns="71332" bIns="35666" rtlCol="0">
            <a:spAutoFit/>
          </a:bodyPr>
          <a:lstStyle/>
          <a:p>
            <a:pPr algn="r"/>
            <a:r>
              <a:rPr lang="en-US" sz="3100" dirty="0">
                <a:solidFill>
                  <a:srgbClr val="1F497D"/>
                </a:solidFill>
              </a:rPr>
              <a:t>“standard” way browsers implement experimental features</a:t>
            </a:r>
          </a:p>
        </p:txBody>
      </p:sp>
    </p:spTree>
    <p:extLst>
      <p:ext uri="{BB962C8B-B14F-4D97-AF65-F5344CB8AC3E}">
        <p14:creationId xmlns:p14="http://schemas.microsoft.com/office/powerpoint/2010/main" val="3925982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533404" y="2473889"/>
            <a:ext cx="1880979"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WD</a:t>
            </a:r>
          </a:p>
        </p:txBody>
      </p:sp>
      <p:sp>
        <p:nvSpPr>
          <p:cNvPr id="6" name="Freeform 5"/>
          <p:cNvSpPr/>
          <p:nvPr/>
        </p:nvSpPr>
        <p:spPr>
          <a:xfrm>
            <a:off x="2244113"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LC</a:t>
            </a:r>
          </a:p>
        </p:txBody>
      </p:sp>
      <p:sp>
        <p:nvSpPr>
          <p:cNvPr id="7" name="Freeform 6"/>
          <p:cNvSpPr/>
          <p:nvPr/>
        </p:nvSpPr>
        <p:spPr>
          <a:xfrm>
            <a:off x="3776511"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CR</a:t>
            </a:r>
          </a:p>
        </p:txBody>
      </p:sp>
      <p:sp>
        <p:nvSpPr>
          <p:cNvPr id="8" name="Freeform 7"/>
          <p:cNvSpPr/>
          <p:nvPr/>
        </p:nvSpPr>
        <p:spPr>
          <a:xfrm>
            <a:off x="5308908"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PR</a:t>
            </a:r>
          </a:p>
        </p:txBody>
      </p:sp>
      <p:sp>
        <p:nvSpPr>
          <p:cNvPr id="9" name="Freeform 8"/>
          <p:cNvSpPr/>
          <p:nvPr/>
        </p:nvSpPr>
        <p:spPr>
          <a:xfrm>
            <a:off x="6841306"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a:t>RE</a:t>
            </a:r>
            <a:endParaRPr lang="en-US"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413" y="1698625"/>
            <a:ext cx="857473" cy="952500"/>
          </a:xfrm>
          <a:prstGeom prst="rect">
            <a:avLst/>
          </a:prstGeom>
        </p:spPr>
      </p:pic>
    </p:spTree>
    <p:extLst>
      <p:ext uri="{BB962C8B-B14F-4D97-AF65-F5344CB8AC3E}">
        <p14:creationId xmlns:p14="http://schemas.microsoft.com/office/powerpoint/2010/main" val="337204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9" presetClass="emph" presetSubtype="0" grpId="0" nodeType="afterEffect">
                                  <p:stCondLst>
                                    <p:cond delay="0"/>
                                  </p:stCondLst>
                                  <p:childTnLst>
                                    <p:set>
                                      <p:cBhvr rctx="PPT">
                                        <p:cTn id="10" dur="indefinite"/>
                                        <p:tgtEl>
                                          <p:spTgt spid="4"/>
                                        </p:tgtEl>
                                        <p:attrNameLst>
                                          <p:attrName>style.opacity</p:attrName>
                                        </p:attrNameLst>
                                      </p:cBhvr>
                                      <p:to>
                                        <p:strVal val="0.1"/>
                                      </p:to>
                                    </p:set>
                                    <p:animEffect filter="image" prLst="opacity: 0.1">
                                      <p:cBhvr rctx="IE">
                                        <p:cTn id="11" dur="indefinite"/>
                                        <p:tgtEl>
                                          <p:spTgt spid="4"/>
                                        </p:tgtEl>
                                      </p:cBhvr>
                                    </p:animEffect>
                                  </p:childTnLst>
                                </p:cTn>
                              </p:par>
                              <p:par>
                                <p:cTn id="12" presetID="9" presetClass="emph" presetSubtype="0" grpId="0" nodeType="withEffect">
                                  <p:stCondLst>
                                    <p:cond delay="0"/>
                                  </p:stCondLst>
                                  <p:childTnLst>
                                    <p:set>
                                      <p:cBhvr rctx="PPT">
                                        <p:cTn id="13" dur="indefinite"/>
                                        <p:tgtEl>
                                          <p:spTgt spid="6"/>
                                        </p:tgtEl>
                                        <p:attrNameLst>
                                          <p:attrName>style.opacity</p:attrName>
                                        </p:attrNameLst>
                                      </p:cBhvr>
                                      <p:to>
                                        <p:strVal val="0.1"/>
                                      </p:to>
                                    </p:set>
                                    <p:animEffect filter="image" prLst="opacity: 0.1">
                                      <p:cBhvr rctx="IE">
                                        <p:cTn id="14"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2637"/>
            <a:ext cx="8229600" cy="4030657"/>
          </a:xfrm>
        </p:spPr>
        <p:txBody>
          <a:bodyPr/>
          <a:lstStyle/>
          <a:p>
            <a:pPr algn="l"/>
            <a:r>
              <a:rPr lang="en-US" dirty="0" smtClean="0"/>
              <a:t>What is usable today?</a:t>
            </a:r>
            <a:endParaRPr lang="en-US" dirty="0"/>
          </a:p>
        </p:txBody>
      </p:sp>
    </p:spTree>
    <p:extLst>
      <p:ext uri="{BB962C8B-B14F-4D97-AF65-F5344CB8AC3E}">
        <p14:creationId xmlns:p14="http://schemas.microsoft.com/office/powerpoint/2010/main" val="3955120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879564426"/>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877163"/>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Lowest Common Dominator</a:t>
            </a:r>
          </a:p>
          <a:p>
            <a:r>
              <a:rPr lang="en-US" sz="1900" dirty="0">
                <a:gradFill>
                  <a:gsLst>
                    <a:gs pos="0">
                      <a:schemeClr val="tx1"/>
                    </a:gs>
                    <a:gs pos="86000">
                      <a:schemeClr val="tx1"/>
                    </a:gs>
                  </a:gsLst>
                  <a:lin ang="5400000" scaled="0"/>
                </a:gradFill>
              </a:rPr>
              <a:t>Only use features natively available in all target browsers</a:t>
            </a:r>
          </a:p>
        </p:txBody>
      </p:sp>
      <p:sp>
        <p:nvSpPr>
          <p:cNvPr id="10" name="Rectangle 9"/>
          <p:cNvSpPr/>
          <p:nvPr/>
        </p:nvSpPr>
        <p:spPr bwMode="auto">
          <a:xfrm>
            <a:off x="333376" y="1739194"/>
            <a:ext cx="5103551" cy="575292"/>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Tree>
    <p:extLst>
      <p:ext uri="{BB962C8B-B14F-4D97-AF65-F5344CB8AC3E}">
        <p14:creationId xmlns:p14="http://schemas.microsoft.com/office/powerpoint/2010/main" val="2595229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940452687"/>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1169551"/>
          </a:xfrm>
          <a:prstGeom prst="rect">
            <a:avLst/>
          </a:prstGeom>
          <a:noFill/>
        </p:spPr>
        <p:txBody>
          <a:bodyPr wrap="square" lIns="0" tIns="0" rIns="0" bIns="0" rtlCol="0">
            <a:spAutoFit/>
          </a:bodyPr>
          <a:lstStyle/>
          <a:p>
            <a:r>
              <a:rPr lang="en-US" sz="1900" b="1" dirty="0" err="1">
                <a:gradFill>
                  <a:gsLst>
                    <a:gs pos="0">
                      <a:schemeClr val="tx1"/>
                    </a:gs>
                    <a:gs pos="86000">
                      <a:schemeClr val="tx1"/>
                    </a:gs>
                  </a:gsLst>
                  <a:lin ang="5400000" scaled="0"/>
                </a:gradFill>
              </a:rPr>
              <a:t>Polyfill</a:t>
            </a:r>
            <a:r>
              <a:rPr lang="en-US" sz="1900" b="1" dirty="0">
                <a:gradFill>
                  <a:gsLst>
                    <a:gs pos="0">
                      <a:schemeClr val="tx1"/>
                    </a:gs>
                    <a:gs pos="86000">
                      <a:schemeClr val="tx1"/>
                    </a:gs>
                  </a:gsLst>
                  <a:lin ang="5400000" scaled="0"/>
                </a:gradFill>
              </a:rPr>
              <a:t> Enriched</a:t>
            </a:r>
          </a:p>
          <a:p>
            <a:r>
              <a:rPr lang="en-US" sz="1900" dirty="0">
                <a:gradFill>
                  <a:gsLst>
                    <a:gs pos="0">
                      <a:schemeClr val="tx1"/>
                    </a:gs>
                    <a:gs pos="86000">
                      <a:schemeClr val="tx1"/>
                    </a:gs>
                  </a:gsLst>
                  <a:lin ang="5400000" scaled="0"/>
                </a:gradFill>
              </a:rPr>
              <a:t>Only use features either natively available OR available via JavaScript </a:t>
            </a:r>
            <a:r>
              <a:rPr lang="en-US" sz="1900" dirty="0" err="1">
                <a:gradFill>
                  <a:gsLst>
                    <a:gs pos="0">
                      <a:schemeClr val="tx1"/>
                    </a:gs>
                    <a:gs pos="86000">
                      <a:schemeClr val="tx1"/>
                    </a:gs>
                  </a:gsLst>
                  <a:lin ang="5400000" scaled="0"/>
                </a:gradFill>
              </a:rPr>
              <a:t>polyfill</a:t>
            </a:r>
            <a:endParaRPr lang="en-US" sz="1900" dirty="0">
              <a:gradFill>
                <a:gsLst>
                  <a:gs pos="0">
                    <a:schemeClr val="tx1"/>
                  </a:gs>
                  <a:gs pos="86000">
                    <a:schemeClr val="tx1"/>
                  </a:gs>
                </a:gsLst>
                <a:lin ang="5400000" scaled="0"/>
              </a:gradFill>
            </a:endParaRPr>
          </a:p>
        </p:txBody>
      </p:sp>
      <p:sp>
        <p:nvSpPr>
          <p:cNvPr id="10" name="Rectangle 9"/>
          <p:cNvSpPr/>
          <p:nvPr/>
        </p:nvSpPr>
        <p:spPr bwMode="auto">
          <a:xfrm>
            <a:off x="333376" y="1739196"/>
            <a:ext cx="5103551" cy="1073797"/>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Tree>
    <p:extLst>
      <p:ext uri="{BB962C8B-B14F-4D97-AF65-F5344CB8AC3E}">
        <p14:creationId xmlns:p14="http://schemas.microsoft.com/office/powerpoint/2010/main" val="536538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750" fill="hold"/>
                                        <p:tgtEl>
                                          <p:spTgt spid="10"/>
                                        </p:tgtEl>
                                        <p:attrNameLst>
                                          <p:attrName>ppt_w</p:attrName>
                                        </p:attrNameLst>
                                      </p:cBhvr>
                                      <p:tavLst>
                                        <p:tav tm="0">
                                          <p:val>
                                            <p:fltVal val="0"/>
                                          </p:val>
                                        </p:tav>
                                        <p:tav tm="100000">
                                          <p:val>
                                            <p:strVal val="#ppt_w"/>
                                          </p:val>
                                        </p:tav>
                                      </p:tavLst>
                                    </p:anim>
                                    <p:anim calcmode="lin" valueType="num">
                                      <p:cBhvr>
                                        <p:cTn id="27" dur="750" fill="hold"/>
                                        <p:tgtEl>
                                          <p:spTgt spid="10"/>
                                        </p:tgtEl>
                                        <p:attrNameLst>
                                          <p:attrName>ppt_h</p:attrName>
                                        </p:attrNameLst>
                                      </p:cBhvr>
                                      <p:tavLst>
                                        <p:tav tm="0">
                                          <p:val>
                                            <p:fltVal val="0"/>
                                          </p:val>
                                        </p:tav>
                                        <p:tav tm="100000">
                                          <p:val>
                                            <p:strVal val="#ppt_h"/>
                                          </p:val>
                                        </p:tav>
                                      </p:tavLst>
                                    </p:anim>
                                    <p:animEffect transition="in" filter="fade">
                                      <p:cBhvr>
                                        <p:cTn id="2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730" y="1116904"/>
            <a:ext cx="3771540" cy="1661994"/>
          </a:xfrm>
          <a:prstGeom prst="rect">
            <a:avLst/>
          </a:prstGeom>
          <a:noFill/>
        </p:spPr>
        <p:txBody>
          <a:bodyPr wrap="none" lIns="0" tIns="0" rIns="0" bIns="0" rtlCol="0">
            <a:spAutoFit/>
          </a:bodyPr>
          <a:lstStyle/>
          <a:p>
            <a:r>
              <a:rPr lang="en-US" sz="10800" dirty="0" err="1">
                <a:gradFill>
                  <a:gsLst>
                    <a:gs pos="0">
                      <a:schemeClr val="tx1"/>
                    </a:gs>
                    <a:gs pos="86000">
                      <a:schemeClr val="tx1"/>
                    </a:gs>
                  </a:gsLst>
                  <a:lin ang="5400000" scaled="0"/>
                </a:gradFill>
              </a:rPr>
              <a:t>polyfill</a:t>
            </a:r>
            <a:endParaRPr lang="en-US" sz="10800" dirty="0">
              <a:gradFill>
                <a:gsLst>
                  <a:gs pos="0">
                    <a:schemeClr val="tx1"/>
                  </a:gs>
                  <a:gs pos="86000">
                    <a:schemeClr val="tx1"/>
                  </a:gs>
                </a:gsLst>
                <a:lin ang="5400000" scaled="0"/>
              </a:gradFill>
            </a:endParaRPr>
          </a:p>
        </p:txBody>
      </p:sp>
      <p:sp>
        <p:nvSpPr>
          <p:cNvPr id="5" name="TextBox 4"/>
          <p:cNvSpPr txBox="1"/>
          <p:nvPr/>
        </p:nvSpPr>
        <p:spPr>
          <a:xfrm>
            <a:off x="855124" y="2865744"/>
            <a:ext cx="7049712" cy="1292662"/>
          </a:xfrm>
          <a:prstGeom prst="rect">
            <a:avLst/>
          </a:prstGeom>
          <a:noFill/>
        </p:spPr>
        <p:txBody>
          <a:bodyPr wrap="square" lIns="0" tIns="0" rIns="0" bIns="0" rtlCol="0">
            <a:spAutoFit/>
          </a:bodyPr>
          <a:lstStyle/>
          <a:p>
            <a:r>
              <a:rPr lang="en-US" sz="2800" i="1" dirty="0">
                <a:gradFill>
                  <a:gsLst>
                    <a:gs pos="0">
                      <a:schemeClr val="tx1"/>
                    </a:gs>
                    <a:gs pos="86000">
                      <a:schemeClr val="tx1"/>
                    </a:gs>
                  </a:gsLst>
                  <a:lin ang="5400000" scaled="0"/>
                </a:gradFill>
              </a:rPr>
              <a:t>(n) poly • fill</a:t>
            </a:r>
            <a:r>
              <a:rPr lang="en-US" sz="2800" dirty="0">
                <a:gradFill>
                  <a:gsLst>
                    <a:gs pos="0">
                      <a:schemeClr val="tx1"/>
                    </a:gs>
                    <a:gs pos="86000">
                      <a:schemeClr val="tx1"/>
                    </a:gs>
                  </a:gsLst>
                  <a:lin ang="5400000" scaled="0"/>
                </a:gradFill>
              </a:rPr>
              <a:t>:  JavaScript that implants HTML5 functionality in a browser that does not offer native support</a:t>
            </a:r>
          </a:p>
        </p:txBody>
      </p:sp>
    </p:spTree>
    <p:extLst>
      <p:ext uri="{BB962C8B-B14F-4D97-AF65-F5344CB8AC3E}">
        <p14:creationId xmlns:p14="http://schemas.microsoft.com/office/powerpoint/2010/main" val="131304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502142979"/>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4"/>
            <a:ext cx="3192686" cy="1461939"/>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Alternate Experiences</a:t>
            </a:r>
          </a:p>
          <a:p>
            <a:r>
              <a:rPr lang="en-US" sz="1900" dirty="0">
                <a:gradFill>
                  <a:gsLst>
                    <a:gs pos="0">
                      <a:schemeClr val="tx1"/>
                    </a:gs>
                    <a:gs pos="86000">
                      <a:schemeClr val="tx1"/>
                    </a:gs>
                  </a:gsLst>
                  <a:lin ang="5400000" scaled="0"/>
                </a:gradFill>
              </a:rPr>
              <a:t>Only use features available in target browsers AND design alternate experience for other browsers</a:t>
            </a:r>
          </a:p>
        </p:txBody>
      </p:sp>
      <p:sp>
        <p:nvSpPr>
          <p:cNvPr id="10" name="Rectangle 9"/>
          <p:cNvSpPr/>
          <p:nvPr/>
        </p:nvSpPr>
        <p:spPr bwMode="auto">
          <a:xfrm>
            <a:off x="333376" y="1739193"/>
            <a:ext cx="5103551" cy="212065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8"/>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923284"/>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smtClean="0">
              <a:solidFill>
                <a:schemeClr val="accent3"/>
              </a:solidFill>
            </a:endParaRPr>
          </a:p>
          <a:p>
            <a:pPr>
              <a:lnSpc>
                <a:spcPct val="150000"/>
              </a:lnSpc>
            </a:pPr>
            <a:r>
              <a:rPr lang="en-US" b="1" dirty="0" smtClean="0">
                <a:solidFill>
                  <a:schemeClr val="accent3"/>
                </a:solidFill>
              </a:rPr>
              <a:t>X			                  X</a:t>
            </a:r>
          </a:p>
        </p:txBody>
      </p:sp>
    </p:spTree>
    <p:extLst>
      <p:ext uri="{BB962C8B-B14F-4D97-AF65-F5344CB8AC3E}">
        <p14:creationId xmlns:p14="http://schemas.microsoft.com/office/powerpoint/2010/main" val="2428098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750" fill="hold"/>
                                        <p:tgtEl>
                                          <p:spTgt spid="10"/>
                                        </p:tgtEl>
                                        <p:attrNameLst>
                                          <p:attrName>ppt_w</p:attrName>
                                        </p:attrNameLst>
                                      </p:cBhvr>
                                      <p:tavLst>
                                        <p:tav tm="0">
                                          <p:val>
                                            <p:fltVal val="0"/>
                                          </p:val>
                                        </p:tav>
                                        <p:tav tm="100000">
                                          <p:val>
                                            <p:strVal val="#ppt_w"/>
                                          </p:val>
                                        </p:tav>
                                      </p:tavLst>
                                    </p:anim>
                                    <p:anim calcmode="lin" valueType="num">
                                      <p:cBhvr>
                                        <p:cTn id="31" dur="750" fill="hold"/>
                                        <p:tgtEl>
                                          <p:spTgt spid="10"/>
                                        </p:tgtEl>
                                        <p:attrNameLst>
                                          <p:attrName>ppt_h</p:attrName>
                                        </p:attrNameLst>
                                      </p:cBhvr>
                                      <p:tavLst>
                                        <p:tav tm="0">
                                          <p:val>
                                            <p:fltVal val="0"/>
                                          </p:val>
                                        </p:tav>
                                        <p:tav tm="100000">
                                          <p:val>
                                            <p:strVal val="#ppt_h"/>
                                          </p:val>
                                        </p:tav>
                                      </p:tavLst>
                                    </p:anim>
                                    <p:animEffect transition="in" filter="fade">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287"/>
            <a:ext cx="8229600" cy="5304428"/>
          </a:xfrm>
        </p:spPr>
        <p:txBody>
          <a:bodyPr>
            <a:normAutofit/>
          </a:bodyPr>
          <a:lstStyle/>
          <a:p>
            <a:pPr algn="l">
              <a:lnSpc>
                <a:spcPts val="8191"/>
              </a:lnSpc>
            </a:pPr>
            <a:r>
              <a:rPr lang="en-US" sz="9000" dirty="0">
                <a:solidFill>
                  <a:srgbClr val="1F497D"/>
                </a:solidFill>
              </a:rPr>
              <a:t>progressive</a:t>
            </a:r>
            <a:br>
              <a:rPr lang="en-US" sz="9000" dirty="0">
                <a:solidFill>
                  <a:srgbClr val="1F497D"/>
                </a:solidFill>
              </a:rPr>
            </a:br>
            <a:r>
              <a:rPr lang="en-US" sz="9000" dirty="0">
                <a:solidFill>
                  <a:srgbClr val="1F497D"/>
                </a:solidFill>
              </a:rPr>
              <a:t>enhancement</a:t>
            </a:r>
            <a:r>
              <a:rPr lang="en-US" sz="9000" dirty="0"/>
              <a:t/>
            </a:r>
            <a:br>
              <a:rPr lang="en-US" sz="9000" dirty="0"/>
            </a:br>
            <a:r>
              <a:rPr lang="en-US" sz="9000" dirty="0">
                <a:solidFill>
                  <a:schemeClr val="tx2">
                    <a:lumMod val="50000"/>
                  </a:schemeClr>
                </a:solidFill>
              </a:rPr>
              <a:t>graceful</a:t>
            </a:r>
            <a:br>
              <a:rPr lang="en-US" sz="9000" dirty="0">
                <a:solidFill>
                  <a:schemeClr val="tx2">
                    <a:lumMod val="50000"/>
                  </a:schemeClr>
                </a:solidFill>
              </a:rPr>
            </a:br>
            <a:r>
              <a:rPr lang="en-US" sz="9000" dirty="0">
                <a:solidFill>
                  <a:schemeClr val="tx2">
                    <a:lumMod val="50000"/>
                  </a:schemeClr>
                </a:solidFill>
              </a:rPr>
              <a:t>degradation</a:t>
            </a:r>
          </a:p>
        </p:txBody>
      </p:sp>
    </p:spTree>
    <p:extLst>
      <p:ext uri="{BB962C8B-B14F-4D97-AF65-F5344CB8AC3E}">
        <p14:creationId xmlns:p14="http://schemas.microsoft.com/office/powerpoint/2010/main" val="34449800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ALL CAPS</a:t>
            </a:r>
            <a:endParaRPr lang="en-US" dirty="0"/>
          </a:p>
        </p:txBody>
      </p:sp>
      <p:pic>
        <p:nvPicPr>
          <p:cNvPr id="6" name="Content Placeholder 5" descr="Capslock.jpg"/>
          <p:cNvPicPr>
            <a:picLocks noGrp="1" noChangeAspect="1"/>
          </p:cNvPicPr>
          <p:nvPr>
            <p:ph idx="1"/>
          </p:nvPr>
        </p:nvPicPr>
        <p:blipFill>
          <a:blip r:embed="rId2">
            <a:extLst>
              <a:ext uri="{28A0092B-C50C-407E-A947-70E740481C1C}">
                <a14:useLocalDpi xmlns:a14="http://schemas.microsoft.com/office/drawing/2010/main" val="0"/>
              </a:ext>
            </a:extLst>
          </a:blip>
          <a:srcRect l="-37273" r="-37273"/>
          <a:stretch>
            <a:fillRect/>
          </a:stretch>
        </p:blipFill>
        <p:spPr/>
      </p:pic>
    </p:spTree>
    <p:extLst>
      <p:ext uri="{BB962C8B-B14F-4D97-AF65-F5344CB8AC3E}">
        <p14:creationId xmlns:p14="http://schemas.microsoft.com/office/powerpoint/2010/main" val="1669380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henervousbreakdown.com/photos/uncategorized/2007/04/25/ist2_465490_cheese_pizza_on_white_b.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53" b="90000" l="0" r="98684"/>
                    </a14:imgEffect>
                  </a14:imgLayer>
                </a14:imgProps>
              </a:ext>
              <a:ext uri="{28A0092B-C50C-407E-A947-70E740481C1C}">
                <a14:useLocalDpi xmlns:a14="http://schemas.microsoft.com/office/drawing/2010/main" val="0"/>
              </a:ext>
            </a:extLst>
          </a:blip>
          <a:srcRect/>
          <a:stretch>
            <a:fillRect/>
          </a:stretch>
        </p:blipFill>
        <p:spPr bwMode="auto">
          <a:xfrm>
            <a:off x="359765" y="81379"/>
            <a:ext cx="4425303" cy="36877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farm2.static.flickr.com/1316/833342657_a5d25f4502.jpg"/>
          <p:cNvPicPr>
            <a:picLocks noChangeAspect="1" noChangeArrowheads="1"/>
          </p:cNvPicPr>
          <p:nvPr/>
        </p:nvPicPr>
        <p:blipFill rotWithShape="1">
          <a:blip r:embed="rId5">
            <a:extLst>
              <a:ext uri="{28A0092B-C50C-407E-A947-70E740481C1C}">
                <a14:useLocalDpi xmlns:a14="http://schemas.microsoft.com/office/drawing/2010/main" val="0"/>
              </a:ext>
            </a:extLst>
          </a:blip>
          <a:srcRect l="1828" t="3291" r="2200" b="3991"/>
          <a:stretch/>
        </p:blipFill>
        <p:spPr bwMode="auto">
          <a:xfrm>
            <a:off x="4615930" y="1846920"/>
            <a:ext cx="3635046" cy="32378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15934" y="5084749"/>
            <a:ext cx="1135351"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Aaron Olaf, Flickr]</a:t>
            </a:r>
          </a:p>
        </p:txBody>
      </p:sp>
    </p:spTree>
    <p:extLst>
      <p:ext uri="{BB962C8B-B14F-4D97-AF65-F5344CB8AC3E}">
        <p14:creationId xmlns:p14="http://schemas.microsoft.com/office/powerpoint/2010/main" val="791174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979" r="99302">
                        <a14:foregroundMark x1="90920" y1="83453" x2="96857" y2="83933"/>
                        <a14:foregroundMark x1="82072" y1="35012" x2="73458" y2="29736"/>
                        <a14:foregroundMark x1="74738" y1="25420" x2="72992" y2="23022"/>
                        <a14:backgroundMark x1="97672" y1="93285" x2="99302" y2="80576"/>
                        <a14:backgroundMark x1="98370" y1="59952" x2="99884" y2="77458"/>
                      </a14:backgroundRemoval>
                    </a14:imgEffect>
                  </a14:imgLayer>
                </a14:imgProps>
              </a:ext>
              <a:ext uri="{28A0092B-C50C-407E-A947-70E740481C1C}">
                <a14:useLocalDpi xmlns:a14="http://schemas.microsoft.com/office/drawing/2010/main" val="0"/>
              </a:ext>
            </a:extLst>
          </a:blip>
          <a:srcRect/>
          <a:stretch>
            <a:fillRect/>
          </a:stretch>
        </p:blipFill>
        <p:spPr bwMode="auto">
          <a:xfrm>
            <a:off x="514024" y="488416"/>
            <a:ext cx="5166137" cy="278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190" b="99270" l="1898" r="99170">
                        <a14:foregroundMark x1="6762" y1="27494" x2="29181" y2="9489"/>
                        <a14:foregroundMark x1="21115" y1="14112" x2="24792" y2="10706"/>
                        <a14:foregroundMark x1="5338" y1="52798" x2="15896" y2="65693"/>
                        <a14:foregroundMark x1="17794" y1="64964" x2="68327" y2="82968"/>
                        <a14:foregroundMark x1="6762" y1="26277" x2="14353" y2="18248"/>
                        <a14:foregroundMark x1="14591" y1="18248" x2="16014" y2="17275"/>
                        <a14:foregroundMark x1="9134" y1="52311" x2="16963" y2="51582"/>
                        <a14:foregroundMark x1="52195" y1="69343" x2="68327" y2="74209"/>
                        <a14:foregroundMark x1="11151" y1="68127" x2="19098" y2="70803"/>
                        <a14:foregroundMark x1="56821" y1="89538" x2="67616" y2="92944"/>
                        <a14:foregroundMark x1="57295" y1="93187" x2="65125" y2="95620"/>
                        <a14:foregroundMark x1="59431" y1="96594" x2="55279" y2="79562"/>
                        <a14:foregroundMark x1="70937" y1="87591" x2="78173" y2="87591"/>
                        <a14:foregroundMark x1="78173" y1="87348" x2="82681" y2="84672"/>
                        <a14:foregroundMark x1="96085" y1="69586" x2="94306" y2="47202"/>
                        <a14:foregroundMark x1="85172" y1="84915" x2="92883" y2="97324"/>
                        <a14:foregroundMark x1="77343" y1="90511" x2="83037" y2="99270"/>
                        <a14:foregroundMark x1="27877" y1="77372" x2="56940" y2="89538"/>
                        <a14:foregroundMark x1="16370" y1="85645" x2="34757" y2="84915"/>
                        <a14:foregroundMark x1="8304" y1="85158" x2="21471" y2="91241"/>
                        <a14:foregroundMark x1="73547" y1="29197" x2="61091" y2="11436"/>
                        <a14:foregroundMark x1="71412" y1="22141" x2="69751" y2="23844"/>
                        <a14:backgroundMark x1="2728" y1="77372" x2="3203" y2="98540"/>
                      </a14:backgroundRemoval>
                    </a14:imgEffect>
                  </a14:imgLayer>
                </a14:imgProps>
              </a:ext>
              <a:ext uri="{28A0092B-C50C-407E-A947-70E740481C1C}">
                <a14:useLocalDpi xmlns:a14="http://schemas.microsoft.com/office/drawing/2010/main" val="0"/>
              </a:ext>
            </a:extLst>
          </a:blip>
          <a:srcRect/>
          <a:stretch>
            <a:fillRect/>
          </a:stretch>
        </p:blipFill>
        <p:spPr bwMode="auto">
          <a:xfrm>
            <a:off x="3316016" y="2901797"/>
            <a:ext cx="5184990" cy="237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16018" y="5357199"/>
            <a:ext cx="1865068"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Mercedes USA, http://mbusa.com/]</a:t>
            </a:r>
          </a:p>
        </p:txBody>
      </p:sp>
    </p:spTree>
    <p:extLst>
      <p:ext uri="{BB962C8B-B14F-4D97-AF65-F5344CB8AC3E}">
        <p14:creationId xmlns:p14="http://schemas.microsoft.com/office/powerpoint/2010/main" val="1350926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772063382"/>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6"/>
            <a:ext cx="3192686" cy="1169551"/>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Vertical Target</a:t>
            </a:r>
          </a:p>
          <a:p>
            <a:r>
              <a:rPr lang="en-US" sz="1900" dirty="0">
                <a:gradFill>
                  <a:gsLst>
                    <a:gs pos="0">
                      <a:schemeClr val="tx1"/>
                    </a:gs>
                    <a:gs pos="86000">
                      <a:schemeClr val="tx1"/>
                    </a:gs>
                  </a:gsLst>
                  <a:lin ang="5400000" scaled="0"/>
                </a:gradFill>
              </a:rPr>
              <a:t>Create experiences targeted at specific browsers (or classes of browsers)</a:t>
            </a:r>
          </a:p>
        </p:txBody>
      </p:sp>
      <p:sp>
        <p:nvSpPr>
          <p:cNvPr id="10" name="Rectangle 9"/>
          <p:cNvSpPr/>
          <p:nvPr/>
        </p:nvSpPr>
        <p:spPr bwMode="auto">
          <a:xfrm>
            <a:off x="4321028" y="1739193"/>
            <a:ext cx="1115899" cy="264764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923284"/>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a:solidFill>
                <a:schemeClr val="accent3"/>
              </a:solidFill>
            </a:endParaRPr>
          </a:p>
          <a:p>
            <a:pPr>
              <a:lnSpc>
                <a:spcPct val="150000"/>
              </a:lnSpc>
            </a:pPr>
            <a:r>
              <a:rPr lang="en-US" b="1" dirty="0" smtClean="0">
                <a:solidFill>
                  <a:schemeClr val="accent3"/>
                </a:solidFill>
              </a:rPr>
              <a:t>X			</a:t>
            </a:r>
            <a:r>
              <a:rPr lang="en-US" b="1" dirty="0">
                <a:solidFill>
                  <a:schemeClr val="accent3"/>
                </a:solidFill>
              </a:rPr>
              <a:t> </a:t>
            </a:r>
            <a:r>
              <a:rPr lang="en-US" b="1" dirty="0" smtClean="0">
                <a:solidFill>
                  <a:schemeClr val="accent3"/>
                </a:solidFill>
              </a:rPr>
              <a:t>                  X</a:t>
            </a:r>
          </a:p>
        </p:txBody>
      </p:sp>
      <p:pic>
        <p:nvPicPr>
          <p:cNvPr id="1026" name="Picture 2" descr="http://www.microsoft.com/presspass/SlideShow/2011/Images/02-14MWC_IEMobile_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006" y="4134003"/>
            <a:ext cx="651843" cy="139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57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P spid="1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a:bodyPr>
          <a:lstStyle/>
          <a:p>
            <a:r>
              <a:rPr lang="en-US" dirty="0" smtClean="0"/>
              <a:t>HTML Techniques</a:t>
            </a:r>
          </a:p>
          <a:p>
            <a:endParaRPr lang="en-US" dirty="0"/>
          </a:p>
          <a:p>
            <a:r>
              <a:rPr lang="en-US" dirty="0" smtClean="0"/>
              <a:t>You can use today</a:t>
            </a:r>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Enriching VS Experience</a:t>
            </a:r>
            <a:endParaRPr lang="en-US" dirty="0"/>
          </a:p>
        </p:txBody>
      </p:sp>
      <p:sp>
        <p:nvSpPr>
          <p:cNvPr id="3" name="Content Placeholder 2"/>
          <p:cNvSpPr>
            <a:spLocks noGrp="1"/>
          </p:cNvSpPr>
          <p:nvPr>
            <p:ph idx="1"/>
          </p:nvPr>
        </p:nvSpPr>
        <p:spPr>
          <a:xfrm>
            <a:off x="457200" y="2794001"/>
            <a:ext cx="8229600" cy="2311136"/>
          </a:xfrm>
        </p:spPr>
        <p:txBody>
          <a:bodyPr>
            <a:normAutofit/>
          </a:bodyPr>
          <a:lstStyle/>
          <a:p>
            <a:pPr marL="0" indent="0" algn="ctr">
              <a:buNone/>
            </a:pPr>
            <a:r>
              <a:rPr lang="en-US" sz="3400" dirty="0">
                <a:hlinkClick r:id="rId3"/>
              </a:rPr>
              <a:t>http://bit.ly/</a:t>
            </a:r>
            <a:r>
              <a:rPr lang="en-US" sz="3400" b="1" dirty="0">
                <a:hlinkClick r:id="rId3"/>
              </a:rPr>
              <a:t>vsHTML5</a:t>
            </a:r>
            <a:endParaRPr lang="en-US" sz="3400" b="1" dirty="0"/>
          </a:p>
          <a:p>
            <a:pPr marL="0" indent="0" algn="ctr">
              <a:buNone/>
            </a:pPr>
            <a:r>
              <a:rPr lang="en-US" sz="3400" dirty="0">
                <a:hlinkClick r:id="rId4"/>
              </a:rPr>
              <a:t>http://bit.ly/</a:t>
            </a:r>
            <a:r>
              <a:rPr lang="en-US" sz="3400" b="1" dirty="0">
                <a:hlinkClick r:id="rId4"/>
              </a:rPr>
              <a:t>vsSVG</a:t>
            </a:r>
            <a:r>
              <a:rPr lang="en-US" sz="3400" dirty="0"/>
              <a:t>  </a:t>
            </a:r>
          </a:p>
        </p:txBody>
      </p:sp>
      <p:sp>
        <p:nvSpPr>
          <p:cNvPr id="4" name="TextBox 3"/>
          <p:cNvSpPr txBox="1"/>
          <p:nvPr/>
        </p:nvSpPr>
        <p:spPr>
          <a:xfrm>
            <a:off x="1143000" y="1451818"/>
            <a:ext cx="7239000" cy="841470"/>
          </a:xfrm>
          <a:prstGeom prst="rect">
            <a:avLst/>
          </a:prstGeom>
          <a:noFill/>
        </p:spPr>
        <p:txBody>
          <a:bodyPr wrap="square" lIns="71332" tIns="35666" rIns="71332" bIns="35666" rtlCol="0">
            <a:spAutoFit/>
          </a:bodyPr>
          <a:lstStyle/>
          <a:p>
            <a:pPr algn="ctr"/>
            <a:r>
              <a:rPr lang="en-US" sz="2500" dirty="0">
                <a:solidFill>
                  <a:srgbClr val="1F497D"/>
                </a:solidFill>
              </a:rPr>
              <a:t>Add IntelliSense &amp; Schema Validation to </a:t>
            </a:r>
          </a:p>
          <a:p>
            <a:pPr algn="ctr"/>
            <a:r>
              <a:rPr lang="en-US" sz="2500" dirty="0">
                <a:solidFill>
                  <a:srgbClr val="1F497D"/>
                </a:solidFill>
              </a:rPr>
              <a:t>Visual Studio 2008/2010 (pre SP1) editor</a:t>
            </a:r>
          </a:p>
        </p:txBody>
      </p:sp>
    </p:spTree>
    <p:extLst>
      <p:ext uri="{BB962C8B-B14F-4D97-AF65-F5344CB8AC3E}">
        <p14:creationId xmlns:p14="http://schemas.microsoft.com/office/powerpoint/2010/main" val="4158074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Older Browsers</a:t>
            </a:r>
            <a:endParaRPr lang="en-US" dirty="0"/>
          </a:p>
        </p:txBody>
      </p:sp>
      <p:graphicFrame>
        <p:nvGraphicFramePr>
          <p:cNvPr id="6" name="Diagram 5"/>
          <p:cNvGraphicFramePr/>
          <p:nvPr>
            <p:extLst>
              <p:ext uri="{D42A27DB-BD31-4B8C-83A1-F6EECF244321}">
                <p14:modId xmlns:p14="http://schemas.microsoft.com/office/powerpoint/2010/main" val="3933464198"/>
              </p:ext>
            </p:extLst>
          </p:nvPr>
        </p:nvGraphicFramePr>
        <p:xfrm>
          <a:off x="673672" y="1309689"/>
          <a:ext cx="7620000" cy="3190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245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Modernizr</a:t>
            </a:r>
            <a:endParaRPr lang="en-US" dirty="0"/>
          </a:p>
        </p:txBody>
      </p:sp>
      <p:sp>
        <p:nvSpPr>
          <p:cNvPr id="3" name="Content Placeholder 2"/>
          <p:cNvSpPr>
            <a:spLocks noGrp="1"/>
          </p:cNvSpPr>
          <p:nvPr>
            <p:ph idx="1"/>
          </p:nvPr>
        </p:nvSpPr>
        <p:spPr>
          <a:xfrm>
            <a:off x="457200" y="1079500"/>
            <a:ext cx="8229600" cy="1159292"/>
          </a:xfrm>
        </p:spPr>
        <p:txBody>
          <a:bodyPr>
            <a:normAutofit fontScale="85000" lnSpcReduction="20000"/>
          </a:bodyPr>
          <a:lstStyle/>
          <a:p>
            <a:r>
              <a:rPr lang="en-US" dirty="0" err="1" smtClean="0"/>
              <a:t>Shiv’r</a:t>
            </a:r>
            <a:r>
              <a:rPr lang="en-US" dirty="0" smtClean="0"/>
              <a:t> + Inspector</a:t>
            </a:r>
          </a:p>
          <a:p>
            <a:pPr lvl="1"/>
            <a:r>
              <a:rPr lang="en-US" dirty="0" smtClean="0"/>
              <a:t>Simple way to check feature support</a:t>
            </a:r>
          </a:p>
          <a:p>
            <a:pPr lvl="1"/>
            <a:r>
              <a:rPr lang="en-US" dirty="0" smtClean="0"/>
              <a:t>Conditional JS </a:t>
            </a:r>
            <a:r>
              <a:rPr lang="en-US" i="1" dirty="0" smtClean="0"/>
              <a:t>and</a:t>
            </a:r>
            <a:r>
              <a:rPr lang="en-US" dirty="0" smtClean="0"/>
              <a:t> CSS</a:t>
            </a:r>
            <a:endParaRPr lang="en-US" dirty="0"/>
          </a:p>
        </p:txBody>
      </p:sp>
      <p:sp>
        <p:nvSpPr>
          <p:cNvPr id="4" name="Text Placeholder 3"/>
          <p:cNvSpPr>
            <a:spLocks noGrp="1"/>
          </p:cNvSpPr>
          <p:nvPr>
            <p:ph type="body" sz="quarter" idx="10"/>
          </p:nvPr>
        </p:nvSpPr>
        <p:spPr>
          <a:xfrm>
            <a:off x="533400" y="2666955"/>
            <a:ext cx="4038600" cy="2349500"/>
          </a:xfrm>
        </p:spPr>
        <p:txBody>
          <a:bodyPr>
            <a:normAutofit/>
          </a:bodyPr>
          <a:lstStyle/>
          <a:p>
            <a:r>
              <a:rPr lang="en-US" dirty="0">
                <a:solidFill>
                  <a:schemeClr val="tx1">
                    <a:lumMod val="10000"/>
                  </a:schemeClr>
                </a:solidFill>
              </a:rPr>
              <a:t>.</a:t>
            </a:r>
            <a:r>
              <a:rPr lang="en-US" dirty="0" err="1">
                <a:solidFill>
                  <a:schemeClr val="tx1">
                    <a:lumMod val="10000"/>
                  </a:schemeClr>
                </a:solidFill>
              </a:rPr>
              <a:t>multiplebgs</a:t>
            </a:r>
            <a:r>
              <a:rPr lang="en-US" dirty="0">
                <a:solidFill>
                  <a:schemeClr val="tx1">
                    <a:lumMod val="10000"/>
                  </a:schemeClr>
                </a:solidFill>
              </a:rPr>
              <a:t> div p {</a:t>
            </a:r>
          </a:p>
          <a:p>
            <a:r>
              <a:rPr lang="en-US" dirty="0">
                <a:solidFill>
                  <a:schemeClr val="tx1">
                    <a:lumMod val="10000"/>
                  </a:schemeClr>
                </a:solidFill>
              </a:rPr>
              <a:t>  /* properties for browsers that</a:t>
            </a:r>
          </a:p>
          <a:p>
            <a:r>
              <a:rPr lang="en-US" dirty="0">
                <a:solidFill>
                  <a:schemeClr val="tx1">
                    <a:lumMod val="10000"/>
                  </a:schemeClr>
                </a:solidFill>
              </a:rPr>
              <a:t>     support multiple backgrounds */</a:t>
            </a:r>
          </a:p>
          <a:p>
            <a:r>
              <a:rPr lang="en-US" dirty="0">
                <a:solidFill>
                  <a:schemeClr val="tx1">
                    <a:lumMod val="10000"/>
                  </a:schemeClr>
                </a:solidFill>
              </a:rPr>
              <a:t>}</a:t>
            </a:r>
          </a:p>
          <a:p>
            <a:r>
              <a:rPr lang="en-US" dirty="0">
                <a:solidFill>
                  <a:schemeClr val="tx1">
                    <a:lumMod val="10000"/>
                  </a:schemeClr>
                </a:solidFill>
              </a:rPr>
              <a:t>.no-</a:t>
            </a:r>
            <a:r>
              <a:rPr lang="en-US" dirty="0" err="1">
                <a:solidFill>
                  <a:schemeClr val="tx1">
                    <a:lumMod val="10000"/>
                  </a:schemeClr>
                </a:solidFill>
              </a:rPr>
              <a:t>multiplebgs</a:t>
            </a:r>
            <a:r>
              <a:rPr lang="en-US" dirty="0">
                <a:solidFill>
                  <a:schemeClr val="tx1">
                    <a:lumMod val="10000"/>
                  </a:schemeClr>
                </a:solidFill>
              </a:rPr>
              <a:t> div p {</a:t>
            </a:r>
          </a:p>
          <a:p>
            <a:r>
              <a:rPr lang="en-US" dirty="0">
                <a:solidFill>
                  <a:schemeClr val="tx1">
                    <a:lumMod val="10000"/>
                  </a:schemeClr>
                </a:solidFill>
              </a:rPr>
              <a:t>  /* optional fallback properties</a:t>
            </a:r>
          </a:p>
          <a:p>
            <a:r>
              <a:rPr lang="en-US" dirty="0">
                <a:solidFill>
                  <a:schemeClr val="tx1">
                    <a:lumMod val="10000"/>
                  </a:schemeClr>
                </a:solidFill>
              </a:rPr>
              <a:t>     for browsers that don't */</a:t>
            </a:r>
          </a:p>
          <a:p>
            <a:r>
              <a:rPr lang="en-US" dirty="0">
                <a:solidFill>
                  <a:schemeClr val="tx1">
                    <a:lumMod val="10000"/>
                  </a:schemeClr>
                </a:solidFill>
              </a:rPr>
              <a:t>}</a:t>
            </a:r>
          </a:p>
        </p:txBody>
      </p:sp>
      <p:sp>
        <p:nvSpPr>
          <p:cNvPr id="5" name="Text Placeholder 3"/>
          <p:cNvSpPr txBox="1">
            <a:spLocks/>
          </p:cNvSpPr>
          <p:nvPr/>
        </p:nvSpPr>
        <p:spPr>
          <a:xfrm>
            <a:off x="4797669" y="2666369"/>
            <a:ext cx="40386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lumMod val="10000"/>
                  </a:schemeClr>
                </a:solidFill>
              </a:rPr>
              <a:t>if (</a:t>
            </a:r>
            <a:r>
              <a:rPr lang="en-US" dirty="0" err="1">
                <a:solidFill>
                  <a:schemeClr val="tx1">
                    <a:lumMod val="10000"/>
                  </a:schemeClr>
                </a:solidFill>
              </a:rPr>
              <a:t>Modernizr.canvas</a:t>
            </a:r>
            <a:r>
              <a:rPr lang="en-US" dirty="0">
                <a:solidFill>
                  <a:schemeClr val="tx1">
                    <a:lumMod val="10000"/>
                  </a:schemeClr>
                </a:solidFill>
              </a:rPr>
              <a:t>) </a:t>
            </a:r>
            <a:r>
              <a:rPr lang="en-US" dirty="0" smtClean="0">
                <a:solidFill>
                  <a:schemeClr val="tx1">
                    <a:lumMod val="10000"/>
                  </a:schemeClr>
                </a:solidFill>
              </a:rPr>
              <a:t>{</a:t>
            </a:r>
          </a:p>
          <a:p>
            <a:r>
              <a:rPr lang="en-US" dirty="0" smtClean="0">
                <a:solidFill>
                  <a:schemeClr val="tx1">
                    <a:lumMod val="10000"/>
                  </a:schemeClr>
                </a:solidFill>
              </a:rPr>
              <a:t>   //Canvas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if (</a:t>
            </a:r>
            <a:r>
              <a:rPr lang="en-US" dirty="0" err="1" smtClean="0">
                <a:solidFill>
                  <a:schemeClr val="tx1">
                    <a:lumMod val="10000"/>
                  </a:schemeClr>
                </a:solidFill>
              </a:rPr>
              <a:t>Modernizer.cssColumns</a:t>
            </a:r>
            <a:r>
              <a:rPr lang="en-US" dirty="0" smtClean="0">
                <a:solidFill>
                  <a:schemeClr val="tx1">
                    <a:lumMod val="10000"/>
                  </a:schemeClr>
                </a:solidFill>
              </a:rPr>
              <a:t>){</a:t>
            </a:r>
          </a:p>
          <a:p>
            <a:r>
              <a:rPr lang="en-US" dirty="0">
                <a:solidFill>
                  <a:schemeClr val="tx1">
                    <a:lumMod val="10000"/>
                  </a:schemeClr>
                </a:solidFill>
              </a:rPr>
              <a:t> </a:t>
            </a:r>
            <a:r>
              <a:rPr lang="en-US" dirty="0" smtClean="0">
                <a:solidFill>
                  <a:schemeClr val="tx1">
                    <a:lumMod val="10000"/>
                  </a:schemeClr>
                </a:solidFill>
              </a:rPr>
              <a:t>  //Columns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//Etc...</a:t>
            </a:r>
            <a:endParaRPr lang="en-US" dirty="0">
              <a:solidFill>
                <a:schemeClr val="tx1">
                  <a:lumMod val="10000"/>
                </a:schemeClr>
              </a:solidFill>
            </a:endParaRPr>
          </a:p>
        </p:txBody>
      </p:sp>
      <p:sp>
        <p:nvSpPr>
          <p:cNvPr id="6" name="TextBox 5"/>
          <p:cNvSpPr txBox="1"/>
          <p:nvPr/>
        </p:nvSpPr>
        <p:spPr>
          <a:xfrm>
            <a:off x="2349560" y="5015869"/>
            <a:ext cx="4686892" cy="349028"/>
          </a:xfrm>
          <a:prstGeom prst="rect">
            <a:avLst/>
          </a:prstGeom>
          <a:noFill/>
        </p:spPr>
        <p:txBody>
          <a:bodyPr wrap="none" lIns="71332" tIns="35666" rIns="71332" bIns="35666" rtlCol="0">
            <a:spAutoFit/>
          </a:bodyPr>
          <a:lstStyle/>
          <a:p>
            <a:r>
              <a:rPr lang="en-US" i="1" dirty="0" smtClean="0">
                <a:solidFill>
                  <a:schemeClr val="bg2">
                    <a:lumMod val="20000"/>
                    <a:lumOff val="80000"/>
                  </a:schemeClr>
                </a:solidFill>
              </a:rPr>
              <a:t>*Don’t use with IE HTML5shiv. One or the other.</a:t>
            </a:r>
            <a:endParaRPr lang="en-US" i="1" dirty="0">
              <a:solidFill>
                <a:schemeClr val="bg2">
                  <a:lumMod val="20000"/>
                  <a:lumOff val="80000"/>
                </a:schemeClr>
              </a:solidFill>
            </a:endParaRPr>
          </a:p>
        </p:txBody>
      </p:sp>
    </p:spTree>
    <p:extLst>
      <p:ext uri="{BB962C8B-B14F-4D97-AF65-F5344CB8AC3E}">
        <p14:creationId xmlns:p14="http://schemas.microsoft.com/office/powerpoint/2010/main" val="9304929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err="1"/>
              <a:t>Polyfilling</a:t>
            </a:r>
            <a:r>
              <a:rPr lang="en-US" dirty="0"/>
              <a:t> &amp; Older </a:t>
            </a:r>
            <a:r>
              <a:rPr lang="en-US" dirty="0" smtClean="0"/>
              <a:t>Browsers</a:t>
            </a:r>
          </a:p>
          <a:p>
            <a:endParaRPr lang="en-US" dirty="0"/>
          </a:p>
          <a:p>
            <a:r>
              <a:rPr lang="en-US" dirty="0"/>
              <a:t>with </a:t>
            </a:r>
            <a:r>
              <a:rPr lang="en-US" dirty="0" err="1"/>
              <a:t>Modernizr</a:t>
            </a:r>
            <a:endParaRPr lang="en-US" dirty="0"/>
          </a:p>
          <a:p>
            <a:endParaRPr lang="en-US" dirty="0" smtClean="0"/>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Semantic Tags</a:t>
            </a:r>
            <a:endParaRPr lang="en-US" dirty="0"/>
          </a:p>
        </p:txBody>
      </p:sp>
      <p:sp>
        <p:nvSpPr>
          <p:cNvPr id="5" name="Content Placeholder 4"/>
          <p:cNvSpPr>
            <a:spLocks noGrp="1"/>
          </p:cNvSpPr>
          <p:nvPr>
            <p:ph idx="1"/>
          </p:nvPr>
        </p:nvSpPr>
        <p:spPr>
          <a:xfrm>
            <a:off x="457200" y="1079500"/>
            <a:ext cx="8229600" cy="369332"/>
          </a:xfrm>
        </p:spPr>
        <p:txBody>
          <a:bodyPr>
            <a:normAutofit fontScale="70000" lnSpcReduction="20000"/>
          </a:bodyPr>
          <a:lstStyle/>
          <a:p>
            <a:r>
              <a:rPr lang="en-US" dirty="0" smtClean="0"/>
              <a:t>Tags with meaning</a:t>
            </a:r>
            <a:endParaRPr lang="en-US" dirty="0"/>
          </a:p>
        </p:txBody>
      </p:sp>
      <p:sp>
        <p:nvSpPr>
          <p:cNvPr id="2" name="Text Placeholder 1"/>
          <p:cNvSpPr>
            <a:spLocks noGrp="1"/>
          </p:cNvSpPr>
          <p:nvPr>
            <p:ph type="body" sz="quarter" idx="10"/>
          </p:nvPr>
        </p:nvSpPr>
        <p:spPr>
          <a:xfrm>
            <a:off x="685800" y="1714500"/>
            <a:ext cx="3810000" cy="2349500"/>
          </a:xfrm>
        </p:spPr>
        <p:txBody>
          <a:bodyPr/>
          <a:lstStyle/>
          <a:p>
            <a:r>
              <a:rPr lang="en-US" dirty="0" smtClean="0">
                <a:solidFill>
                  <a:schemeClr val="tx1">
                    <a:lumMod val="10000"/>
                  </a:schemeClr>
                </a:solidFill>
              </a:rPr>
              <a:t>&lt;body&gt;</a:t>
            </a:r>
          </a:p>
          <a:p>
            <a:r>
              <a:rPr lang="en-US" dirty="0">
                <a:solidFill>
                  <a:schemeClr val="tx1">
                    <a:lumMod val="10000"/>
                  </a:schemeClr>
                </a:solidFill>
              </a:rPr>
              <a:t> </a:t>
            </a:r>
            <a:r>
              <a:rPr lang="en-US" dirty="0" smtClean="0">
                <a:solidFill>
                  <a:schemeClr val="tx1">
                    <a:lumMod val="10000"/>
                  </a:schemeClr>
                </a:solidFill>
              </a:rPr>
              <a:t>   &lt;div id=“header”&gt;</a:t>
            </a:r>
          </a:p>
          <a:p>
            <a:r>
              <a:rPr lang="en-US" dirty="0">
                <a:solidFill>
                  <a:schemeClr val="tx1">
                    <a:lumMod val="10000"/>
                  </a:schemeClr>
                </a:solidFill>
              </a:rPr>
              <a:t> </a:t>
            </a:r>
            <a:r>
              <a:rPr lang="en-US" dirty="0" smtClean="0">
                <a:solidFill>
                  <a:schemeClr val="tx1">
                    <a:lumMod val="10000"/>
                  </a:schemeClr>
                </a:solidFill>
              </a:rPr>
              <a:t>   &lt;/div&gt;</a:t>
            </a:r>
          </a:p>
          <a:p>
            <a:r>
              <a:rPr lang="en-US" dirty="0">
                <a:solidFill>
                  <a:schemeClr val="tx1">
                    <a:lumMod val="10000"/>
                  </a:schemeClr>
                </a:solidFill>
              </a:rPr>
              <a:t> </a:t>
            </a:r>
            <a:r>
              <a:rPr lang="en-US" dirty="0" smtClean="0">
                <a:solidFill>
                  <a:schemeClr val="tx1">
                    <a:lumMod val="10000"/>
                  </a:schemeClr>
                </a:solidFill>
              </a:rPr>
              <a:t>   &lt;div id=“content”&gt;</a:t>
            </a:r>
          </a:p>
          <a:p>
            <a:r>
              <a:rPr lang="en-US" dirty="0">
                <a:solidFill>
                  <a:schemeClr val="tx1">
                    <a:lumMod val="10000"/>
                  </a:schemeClr>
                </a:solidFill>
              </a:rPr>
              <a:t> </a:t>
            </a:r>
            <a:r>
              <a:rPr lang="en-US" dirty="0" smtClean="0">
                <a:solidFill>
                  <a:schemeClr val="tx1">
                    <a:lumMod val="10000"/>
                  </a:schemeClr>
                </a:solidFill>
              </a:rPr>
              <a:t>       &lt;div id=“</a:t>
            </a:r>
            <a:r>
              <a:rPr lang="en-US" dirty="0" err="1" smtClean="0">
                <a:solidFill>
                  <a:schemeClr val="tx1">
                    <a:lumMod val="10000"/>
                  </a:schemeClr>
                </a:solidFill>
              </a:rPr>
              <a:t>nav</a:t>
            </a:r>
            <a:r>
              <a:rPr lang="en-US" dirty="0" smtClean="0">
                <a:solidFill>
                  <a:schemeClr val="tx1">
                    <a:lumMod val="10000"/>
                  </a:schemeClr>
                </a:solidFill>
              </a:rPr>
              <a:t>”&gt;&lt;/div&gt;</a:t>
            </a:r>
          </a:p>
          <a:p>
            <a:r>
              <a:rPr lang="en-US" dirty="0">
                <a:solidFill>
                  <a:schemeClr val="tx1">
                    <a:lumMod val="10000"/>
                  </a:schemeClr>
                </a:solidFill>
              </a:rPr>
              <a:t> </a:t>
            </a:r>
            <a:r>
              <a:rPr lang="en-US" dirty="0" smtClean="0">
                <a:solidFill>
                  <a:schemeClr val="tx1">
                    <a:lumMod val="10000"/>
                  </a:schemeClr>
                </a:solidFill>
              </a:rPr>
              <a:t>   &lt;/div&gt;</a:t>
            </a:r>
          </a:p>
          <a:p>
            <a:r>
              <a:rPr lang="en-US" dirty="0">
                <a:solidFill>
                  <a:schemeClr val="tx1">
                    <a:lumMod val="10000"/>
                  </a:schemeClr>
                </a:solidFill>
              </a:rPr>
              <a:t> </a:t>
            </a:r>
            <a:r>
              <a:rPr lang="en-US" dirty="0" smtClean="0">
                <a:solidFill>
                  <a:schemeClr val="tx1">
                    <a:lumMod val="10000"/>
                  </a:schemeClr>
                </a:solidFill>
              </a:rPr>
              <a:t>   &lt;div id=“footer”&gt;</a:t>
            </a:r>
          </a:p>
          <a:p>
            <a:r>
              <a:rPr lang="en-US" dirty="0">
                <a:solidFill>
                  <a:schemeClr val="tx1">
                    <a:lumMod val="10000"/>
                  </a:schemeClr>
                </a:solidFill>
              </a:rPr>
              <a:t> </a:t>
            </a:r>
            <a:r>
              <a:rPr lang="en-US" dirty="0" smtClean="0">
                <a:solidFill>
                  <a:schemeClr val="tx1">
                    <a:lumMod val="10000"/>
                  </a:schemeClr>
                </a:solidFill>
              </a:rPr>
              <a:t>   &lt;/div&gt;</a:t>
            </a:r>
            <a:endParaRPr lang="en-US" dirty="0">
              <a:solidFill>
                <a:schemeClr val="tx1">
                  <a:lumMod val="10000"/>
                </a:schemeClr>
              </a:solidFill>
            </a:endParaRPr>
          </a:p>
          <a:p>
            <a:r>
              <a:rPr lang="en-US" dirty="0" smtClean="0">
                <a:solidFill>
                  <a:schemeClr val="tx1">
                    <a:lumMod val="10000"/>
                  </a:schemeClr>
                </a:solidFill>
              </a:rPr>
              <a:t>&lt;/body&gt;</a:t>
            </a:r>
            <a:endParaRPr lang="en-US" dirty="0">
              <a:solidFill>
                <a:schemeClr val="tx1">
                  <a:lumMod val="10000"/>
                </a:schemeClr>
              </a:solidFill>
            </a:endParaRPr>
          </a:p>
        </p:txBody>
      </p:sp>
      <p:sp>
        <p:nvSpPr>
          <p:cNvPr id="6" name="Text Placeholder 1"/>
          <p:cNvSpPr txBox="1">
            <a:spLocks/>
          </p:cNvSpPr>
          <p:nvPr/>
        </p:nvSpPr>
        <p:spPr>
          <a:xfrm>
            <a:off x="4800600" y="1714500"/>
            <a:ext cx="38100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lumMod val="10000"/>
                  </a:schemeClr>
                </a:solidFill>
              </a:rPr>
              <a:t>&lt;body&gt;</a:t>
            </a:r>
          </a:p>
          <a:p>
            <a:r>
              <a:rPr lang="en-US" dirty="0" smtClean="0">
                <a:solidFill>
                  <a:schemeClr val="tx1">
                    <a:lumMod val="10000"/>
                  </a:schemeClr>
                </a:solidFill>
              </a:rPr>
              <a:t>    &lt;header&gt;</a:t>
            </a:r>
          </a:p>
          <a:p>
            <a:r>
              <a:rPr lang="en-US" dirty="0">
                <a:solidFill>
                  <a:schemeClr val="tx1">
                    <a:lumMod val="10000"/>
                  </a:schemeClr>
                </a:solidFill>
              </a:rPr>
              <a:t> </a:t>
            </a:r>
            <a:r>
              <a:rPr lang="en-US" dirty="0" smtClean="0">
                <a:solidFill>
                  <a:schemeClr val="tx1">
                    <a:lumMod val="10000"/>
                  </a:schemeClr>
                </a:solidFill>
              </a:rPr>
              <a:t>   &lt;/header&gt;</a:t>
            </a:r>
          </a:p>
          <a:p>
            <a:r>
              <a:rPr lang="en-US" dirty="0" smtClean="0">
                <a:solidFill>
                  <a:schemeClr val="tx1">
                    <a:lumMod val="10000"/>
                  </a:schemeClr>
                </a:solidFill>
              </a:rPr>
              <a:t>    &lt;section&gt;</a:t>
            </a:r>
          </a:p>
          <a:p>
            <a:r>
              <a:rPr lang="en-US" dirty="0" smtClean="0">
                <a:solidFill>
                  <a:schemeClr val="tx1">
                    <a:lumMod val="10000"/>
                  </a:schemeClr>
                </a:solidFill>
              </a:rPr>
              <a:t>        &lt;</a:t>
            </a:r>
            <a:r>
              <a:rPr lang="en-US" dirty="0" err="1" smtClean="0">
                <a:solidFill>
                  <a:schemeClr val="tx1">
                    <a:lumMod val="10000"/>
                  </a:schemeClr>
                </a:solidFill>
              </a:rPr>
              <a:t>nav</a:t>
            </a:r>
            <a:r>
              <a:rPr lang="en-US" dirty="0" smtClean="0">
                <a:solidFill>
                  <a:schemeClr val="tx1">
                    <a:lumMod val="10000"/>
                  </a:schemeClr>
                </a:solidFill>
              </a:rPr>
              <a:t>&gt;&lt;/</a:t>
            </a:r>
            <a:r>
              <a:rPr lang="en-US" dirty="0" err="1" smtClean="0">
                <a:solidFill>
                  <a:schemeClr val="tx1">
                    <a:lumMod val="10000"/>
                  </a:schemeClr>
                </a:solidFill>
              </a:rPr>
              <a:t>nav</a:t>
            </a:r>
            <a:r>
              <a:rPr lang="en-US" dirty="0" smtClean="0">
                <a:solidFill>
                  <a:schemeClr val="tx1">
                    <a:lumMod val="10000"/>
                  </a:schemeClr>
                </a:solidFill>
              </a:rPr>
              <a:t>&gt;</a:t>
            </a:r>
          </a:p>
          <a:p>
            <a:r>
              <a:rPr lang="en-US" dirty="0" smtClean="0">
                <a:solidFill>
                  <a:schemeClr val="tx1">
                    <a:lumMod val="10000"/>
                  </a:schemeClr>
                </a:solidFill>
              </a:rPr>
              <a:t>    &lt;/section&gt;</a:t>
            </a:r>
          </a:p>
          <a:p>
            <a:r>
              <a:rPr lang="en-US" dirty="0" smtClean="0">
                <a:solidFill>
                  <a:schemeClr val="tx1">
                    <a:lumMod val="10000"/>
                  </a:schemeClr>
                </a:solidFill>
              </a:rPr>
              <a:t>    &lt;footer&gt;&lt;/footer&gt;</a:t>
            </a:r>
          </a:p>
          <a:p>
            <a:r>
              <a:rPr lang="en-US" dirty="0" smtClean="0">
                <a:solidFill>
                  <a:schemeClr val="tx1">
                    <a:lumMod val="10000"/>
                  </a:schemeClr>
                </a:solidFill>
              </a:rPr>
              <a:t>&lt;/body&gt;</a:t>
            </a:r>
            <a:endParaRPr lang="en-US" dirty="0">
              <a:solidFill>
                <a:schemeClr val="tx1">
                  <a:lumMod val="10000"/>
                </a:schemeClr>
              </a:solidFill>
            </a:endParaRPr>
          </a:p>
        </p:txBody>
      </p:sp>
      <p:sp>
        <p:nvSpPr>
          <p:cNvPr id="3" name="TextBox 2"/>
          <p:cNvSpPr txBox="1"/>
          <p:nvPr/>
        </p:nvSpPr>
        <p:spPr>
          <a:xfrm>
            <a:off x="4251155" y="2476503"/>
            <a:ext cx="724419" cy="595249"/>
          </a:xfrm>
          <a:prstGeom prst="rect">
            <a:avLst/>
          </a:prstGeom>
          <a:noFill/>
        </p:spPr>
        <p:txBody>
          <a:bodyPr wrap="none" lIns="71332" tIns="35666" rIns="71332" bIns="35666" rtlCol="0">
            <a:spAutoFit/>
          </a:bodyPr>
          <a:lstStyle/>
          <a:p>
            <a:r>
              <a:rPr lang="en-US" sz="3400" b="1" dirty="0">
                <a:solidFill>
                  <a:schemeClr val="accent3">
                    <a:lumMod val="60000"/>
                    <a:lumOff val="40000"/>
                  </a:schemeClr>
                </a:solidFill>
              </a:rPr>
              <a:t>VS.</a:t>
            </a:r>
          </a:p>
        </p:txBody>
      </p:sp>
      <p:sp>
        <p:nvSpPr>
          <p:cNvPr id="7" name="Rounded Rectangle 6"/>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
        <p:nvSpPr>
          <p:cNvPr id="8" name="TextBox 7"/>
          <p:cNvSpPr txBox="1"/>
          <p:nvPr/>
        </p:nvSpPr>
        <p:spPr>
          <a:xfrm>
            <a:off x="2514602" y="4254500"/>
            <a:ext cx="3453244" cy="318250"/>
          </a:xfrm>
          <a:prstGeom prst="rect">
            <a:avLst/>
          </a:prstGeom>
          <a:noFill/>
        </p:spPr>
        <p:txBody>
          <a:bodyPr wrap="none" lIns="71332" tIns="35666" rIns="71332" bIns="35666" rtlCol="0">
            <a:spAutoFit/>
          </a:bodyPr>
          <a:lstStyle/>
          <a:p>
            <a:r>
              <a:rPr lang="en-US" sz="1600" i="1" dirty="0">
                <a:solidFill>
                  <a:schemeClr val="bg2">
                    <a:lumMod val="20000"/>
                    <a:lumOff val="80000"/>
                  </a:schemeClr>
                </a:solidFill>
              </a:rPr>
              <a:t>*Need </a:t>
            </a:r>
            <a:r>
              <a:rPr lang="en-US" sz="1600" i="1" dirty="0" err="1">
                <a:solidFill>
                  <a:schemeClr val="bg2">
                    <a:lumMod val="20000"/>
                    <a:lumOff val="80000"/>
                  </a:schemeClr>
                </a:solidFill>
              </a:rPr>
              <a:t>polyfill</a:t>
            </a:r>
            <a:r>
              <a:rPr lang="en-US" sz="1600" i="1" dirty="0">
                <a:solidFill>
                  <a:schemeClr val="bg2">
                    <a:lumMod val="20000"/>
                    <a:lumOff val="80000"/>
                  </a:schemeClr>
                </a:solidFill>
              </a:rPr>
              <a:t> to trigger styling in old IE</a:t>
            </a:r>
          </a:p>
        </p:txBody>
      </p:sp>
      <p:sp>
        <p:nvSpPr>
          <p:cNvPr id="9" name="Curved Down Arrow 8"/>
          <p:cNvSpPr/>
          <p:nvPr/>
        </p:nvSpPr>
        <p:spPr>
          <a:xfrm rot="2448089">
            <a:off x="-472161" y="4122514"/>
            <a:ext cx="1524000" cy="762000"/>
          </a:xfrm>
          <a:prstGeom prst="curvedDownArrow">
            <a:avLst>
              <a:gd name="adj1" fmla="val 29290"/>
              <a:gd name="adj2" fmla="val 83333"/>
              <a:gd name="adj3" fmla="val 74884"/>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r="100000" b="100000"/>
            </a:path>
            <a:tileRect l="-100000" t="-100000"/>
          </a:gradFill>
        </p:spPr>
        <p:style>
          <a:lnRef idx="1">
            <a:schemeClr val="accent6"/>
          </a:lnRef>
          <a:fillRef idx="3">
            <a:schemeClr val="accent6"/>
          </a:fillRef>
          <a:effectRef idx="2">
            <a:schemeClr val="accent6"/>
          </a:effectRef>
          <a:fontRef idx="minor">
            <a:schemeClr val="lt1"/>
          </a:fontRef>
        </p:style>
        <p:txBody>
          <a:bodyPr lIns="71332" tIns="35666" rIns="71332" bIns="35666" rtlCol="0" anchor="ctr"/>
          <a:lstStyle/>
          <a:p>
            <a:pPr algn="ctr"/>
            <a:endParaRPr lang="en-US">
              <a:solidFill>
                <a:schemeClr val="tx1"/>
              </a:solidFill>
            </a:endParaRPr>
          </a:p>
        </p:txBody>
      </p:sp>
    </p:spTree>
    <p:extLst>
      <p:ext uri="{BB962C8B-B14F-4D97-AF65-F5344CB8AC3E}">
        <p14:creationId xmlns:p14="http://schemas.microsoft.com/office/powerpoint/2010/main" val="420317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&amp; Audio</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Semantic rich media</a:t>
            </a:r>
          </a:p>
          <a:p>
            <a:pPr lvl="1"/>
            <a:r>
              <a:rPr lang="en-US" dirty="0" smtClean="0"/>
              <a:t>Reach more people on more devices</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grpSp>
        <p:nvGrpSpPr>
          <p:cNvPr id="5" name="Group 4"/>
          <p:cNvGrpSpPr/>
          <p:nvPr/>
        </p:nvGrpSpPr>
        <p:grpSpPr>
          <a:xfrm>
            <a:off x="1549250" y="2272595"/>
            <a:ext cx="1711455" cy="2413001"/>
            <a:chOff x="833718" y="2774575"/>
            <a:chExt cx="2301632" cy="2895601"/>
          </a:xfrm>
        </p:grpSpPr>
        <p:sp>
          <p:nvSpPr>
            <p:cNvPr id="7" name="Folded Corner 6"/>
            <p:cNvSpPr/>
            <p:nvPr/>
          </p:nvSpPr>
          <p:spPr>
            <a:xfrm rot="10800000">
              <a:off x="833718" y="2774575"/>
              <a:ext cx="2301632" cy="2895601"/>
            </a:xfrm>
            <a:prstGeom prst="foldedCorner">
              <a:avLst>
                <a:gd name="adj" fmla="val 3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665890" y="2895600"/>
              <a:ext cx="1375550" cy="406265"/>
            </a:xfrm>
            <a:prstGeom prst="rect">
              <a:avLst/>
            </a:prstGeom>
            <a:noFill/>
          </p:spPr>
          <p:txBody>
            <a:bodyPr wrap="none" rtlCol="0">
              <a:spAutoFit/>
            </a:bodyPr>
            <a:lstStyle/>
            <a:p>
              <a:r>
                <a:rPr lang="en-US" sz="1600" b="1" dirty="0">
                  <a:solidFill>
                    <a:schemeClr val="tx1">
                      <a:lumMod val="10000"/>
                    </a:schemeClr>
                  </a:solidFill>
                </a:rPr>
                <a:t>Container</a:t>
              </a:r>
            </a:p>
          </p:txBody>
        </p:sp>
      </p:grpSp>
      <p:grpSp>
        <p:nvGrpSpPr>
          <p:cNvPr id="4" name="Group 3"/>
          <p:cNvGrpSpPr/>
          <p:nvPr/>
        </p:nvGrpSpPr>
        <p:grpSpPr>
          <a:xfrm>
            <a:off x="1992415" y="3054820"/>
            <a:ext cx="930910" cy="1362996"/>
            <a:chOff x="1351429" y="3866489"/>
            <a:chExt cx="1266209" cy="1635595"/>
          </a:xfrm>
        </p:grpSpPr>
        <p:grpSp>
          <p:nvGrpSpPr>
            <p:cNvPr id="17" name="Group 16"/>
            <p:cNvGrpSpPr/>
            <p:nvPr/>
          </p:nvGrpSpPr>
          <p:grpSpPr>
            <a:xfrm>
              <a:off x="1351429" y="4244636"/>
              <a:ext cx="1266209" cy="1257448"/>
              <a:chOff x="4034777" y="3901882"/>
              <a:chExt cx="1611350" cy="1600201"/>
            </a:xfrm>
          </p:grpSpPr>
          <p:grpSp>
            <p:nvGrpSpPr>
              <p:cNvPr id="14" name="Group 13"/>
              <p:cNvGrpSpPr/>
              <p:nvPr/>
            </p:nvGrpSpPr>
            <p:grpSpPr>
              <a:xfrm>
                <a:off x="4034777" y="3901882"/>
                <a:ext cx="1611350" cy="1600201"/>
                <a:chOff x="4038600" y="3657599"/>
                <a:chExt cx="1611350" cy="1600201"/>
              </a:xfrm>
              <a:solidFill>
                <a:schemeClr val="accent6"/>
              </a:solidFill>
            </p:grpSpPr>
            <p:sp>
              <p:nvSpPr>
                <p:cNvPr id="9" name="Cross 8"/>
                <p:cNvSpPr/>
                <p:nvPr/>
              </p:nvSpPr>
              <p:spPr>
                <a:xfrm>
                  <a:off x="4038600" y="3657600"/>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18903634">
                  <a:off x="4038600" y="3657599"/>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rot="17674060">
                  <a:off x="4122435" y="3740855"/>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rot="14548574">
                  <a:off x="4122435" y="3740854"/>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p:cNvSpPr/>
              <p:nvPr/>
            </p:nvSpPr>
            <p:spPr>
              <a:xfrm>
                <a:off x="4627539" y="4489068"/>
                <a:ext cx="425825" cy="425825"/>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1415132" y="3866489"/>
              <a:ext cx="1088445" cy="461665"/>
            </a:xfrm>
            <a:prstGeom prst="rect">
              <a:avLst/>
            </a:prstGeom>
            <a:noFill/>
          </p:spPr>
          <p:txBody>
            <a:bodyPr wrap="none" rtlCol="0">
              <a:spAutoFit/>
            </a:bodyPr>
            <a:lstStyle/>
            <a:p>
              <a:r>
                <a:rPr lang="en-US" sz="1900" b="1" dirty="0">
                  <a:solidFill>
                    <a:schemeClr val="tx1">
                      <a:lumMod val="10000"/>
                    </a:schemeClr>
                  </a:solidFill>
                </a:rPr>
                <a:t>Codec</a:t>
              </a:r>
            </a:p>
          </p:txBody>
        </p:sp>
      </p:grpSp>
      <p:graphicFrame>
        <p:nvGraphicFramePr>
          <p:cNvPr id="20" name="Diagram 19"/>
          <p:cNvGraphicFramePr/>
          <p:nvPr>
            <p:extLst>
              <p:ext uri="{D42A27DB-BD31-4B8C-83A1-F6EECF244321}">
                <p14:modId xmlns:p14="http://schemas.microsoft.com/office/powerpoint/2010/main" val="1021816074"/>
              </p:ext>
            </p:extLst>
          </p:nvPr>
        </p:nvGraphicFramePr>
        <p:xfrm>
          <a:off x="3931627" y="2215295"/>
          <a:ext cx="4346404" cy="2414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4" name="Straight Arrow Connector 23"/>
          <p:cNvCxnSpPr/>
          <p:nvPr/>
        </p:nvCxnSpPr>
        <p:spPr>
          <a:xfrm>
            <a:off x="4529140" y="3548337"/>
            <a:ext cx="160020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12213" y="3099496"/>
            <a:ext cx="913499" cy="841470"/>
          </a:xfrm>
          <a:prstGeom prst="rect">
            <a:avLst/>
          </a:prstGeom>
          <a:noFill/>
        </p:spPr>
        <p:txBody>
          <a:bodyPr wrap="none" lIns="71332" tIns="35666" rIns="71332" bIns="35666" rtlCol="0">
            <a:spAutoFit/>
          </a:bodyPr>
          <a:lstStyle/>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MP4</a:t>
            </a:r>
          </a:p>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H.264</a:t>
            </a:r>
          </a:p>
        </p:txBody>
      </p:sp>
    </p:spTree>
    <p:extLst>
      <p:ext uri="{BB962C8B-B14F-4D97-AF65-F5344CB8AC3E}">
        <p14:creationId xmlns:p14="http://schemas.microsoft.com/office/powerpoint/2010/main" val="959806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0">
                                            <p:graphicEl>
                                              <a:dgm id="{DCBF54E5-FB89-4D00-A271-34ACFA44CA80}"/>
                                            </p:graphicEl>
                                          </p:spTgt>
                                        </p:tgtEl>
                                        <p:attrNameLst>
                                          <p:attrName>style.visibility</p:attrName>
                                        </p:attrNameLst>
                                      </p:cBhvr>
                                      <p:to>
                                        <p:strVal val="visible"/>
                                      </p:to>
                                    </p:set>
                                    <p:animEffect transition="in" filter="wipe(right)">
                                      <p:cBhvr>
                                        <p:cTn id="24" dur="500"/>
                                        <p:tgtEl>
                                          <p:spTgt spid="20">
                                            <p:graphicEl>
                                              <a:dgm id="{DCBF54E5-FB89-4D00-A271-34ACFA44CA80}"/>
                                            </p:graphicEl>
                                          </p:spTgt>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20">
                                            <p:graphicEl>
                                              <a:dgm id="{AD9DAEF8-617B-48CB-BE2F-6161CE747CE9}"/>
                                            </p:graphicEl>
                                          </p:spTgt>
                                        </p:tgtEl>
                                        <p:attrNameLst>
                                          <p:attrName>style.visibility</p:attrName>
                                        </p:attrNameLst>
                                      </p:cBhvr>
                                      <p:to>
                                        <p:strVal val="visible"/>
                                      </p:to>
                                    </p:set>
                                    <p:animEffect transition="in" filter="wipe(right)">
                                      <p:cBhvr>
                                        <p:cTn id="28" dur="500"/>
                                        <p:tgtEl>
                                          <p:spTgt spid="20">
                                            <p:graphicEl>
                                              <a:dgm id="{AD9DAEF8-617B-48CB-BE2F-6161CE747CE9}"/>
                                            </p:graphicEl>
                                          </p:spTgt>
                                        </p:tgtEl>
                                      </p:cBhvr>
                                    </p:animEffect>
                                  </p:childTnLst>
                                </p:cTn>
                              </p:par>
                            </p:childTnLst>
                          </p:cTn>
                        </p:par>
                        <p:par>
                          <p:cTn id="29" fill="hold">
                            <p:stCondLst>
                              <p:cond delay="1000"/>
                            </p:stCondLst>
                            <p:childTnLst>
                              <p:par>
                                <p:cTn id="30" presetID="22" presetClass="entr" presetSubtype="2" fill="hold" grpId="0" nodeType="afterEffect">
                                  <p:stCondLst>
                                    <p:cond delay="0"/>
                                  </p:stCondLst>
                                  <p:childTnLst>
                                    <p:set>
                                      <p:cBhvr>
                                        <p:cTn id="31" dur="1" fill="hold">
                                          <p:stCondLst>
                                            <p:cond delay="0"/>
                                          </p:stCondLst>
                                        </p:cTn>
                                        <p:tgtEl>
                                          <p:spTgt spid="20">
                                            <p:graphicEl>
                                              <a:dgm id="{C0964071-32D2-463F-AF10-93A7F77210B1}"/>
                                            </p:graphicEl>
                                          </p:spTgt>
                                        </p:tgtEl>
                                        <p:attrNameLst>
                                          <p:attrName>style.visibility</p:attrName>
                                        </p:attrNameLst>
                                      </p:cBhvr>
                                      <p:to>
                                        <p:strVal val="visible"/>
                                      </p:to>
                                    </p:set>
                                    <p:animEffect transition="in" filter="wipe(right)">
                                      <p:cBhvr>
                                        <p:cTn id="32" dur="500"/>
                                        <p:tgtEl>
                                          <p:spTgt spid="20">
                                            <p:graphicEl>
                                              <a:dgm id="{C0964071-32D2-463F-AF10-93A7F77210B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5682663.jpg"/>
          <p:cNvPicPr>
            <a:picLocks noGrp="1" noChangeAspect="1"/>
          </p:cNvPicPr>
          <p:nvPr>
            <p:ph idx="1"/>
          </p:nvPr>
        </p:nvPicPr>
        <p:blipFill>
          <a:blip r:embed="rId2">
            <a:extLst>
              <a:ext uri="{28A0092B-C50C-407E-A947-70E740481C1C}">
                <a14:useLocalDpi xmlns:a14="http://schemas.microsoft.com/office/drawing/2010/main" val="0"/>
              </a:ext>
            </a:extLst>
          </a:blip>
          <a:srcRect l="-31818" r="-31818"/>
          <a:stretch>
            <a:fillRect/>
          </a:stretch>
        </p:blipFill>
        <p:spPr>
          <a:xfrm>
            <a:off x="-762000" y="419100"/>
            <a:ext cx="10889673" cy="4991100"/>
          </a:xfrm>
        </p:spPr>
      </p:pic>
    </p:spTree>
    <p:extLst>
      <p:ext uri="{BB962C8B-B14F-4D97-AF65-F5344CB8AC3E}">
        <p14:creationId xmlns:p14="http://schemas.microsoft.com/office/powerpoint/2010/main" val="4082463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Geolocation</a:t>
            </a:r>
            <a:endParaRPr lang="en-US" dirty="0"/>
          </a:p>
        </p:txBody>
      </p:sp>
      <p:sp>
        <p:nvSpPr>
          <p:cNvPr id="8" name="Content Placeholder 7"/>
          <p:cNvSpPr>
            <a:spLocks noGrp="1"/>
          </p:cNvSpPr>
          <p:nvPr>
            <p:ph idx="1"/>
          </p:nvPr>
        </p:nvSpPr>
        <p:spPr>
          <a:xfrm>
            <a:off x="457200" y="1079500"/>
            <a:ext cx="8229600" cy="764312"/>
          </a:xfrm>
        </p:spPr>
        <p:txBody>
          <a:bodyPr>
            <a:normAutofit fontScale="77500" lnSpcReduction="20000"/>
          </a:bodyPr>
          <a:lstStyle/>
          <a:p>
            <a:r>
              <a:rPr lang="en-US" dirty="0" smtClean="0"/>
              <a:t>Usable on modern browsers + mobile</a:t>
            </a:r>
          </a:p>
          <a:p>
            <a:pPr lvl="1"/>
            <a:r>
              <a:rPr lang="en-US" dirty="0" smtClean="0"/>
              <a:t>Requires plug-in for older browsers</a:t>
            </a:r>
            <a:endParaRPr lang="en-US" dirty="0"/>
          </a:p>
        </p:txBody>
      </p:sp>
      <p:sp>
        <p:nvSpPr>
          <p:cNvPr id="6" name="Text Placeholder 5"/>
          <p:cNvSpPr>
            <a:spLocks noGrp="1"/>
          </p:cNvSpPr>
          <p:nvPr>
            <p:ph type="body" sz="quarter" idx="10"/>
          </p:nvPr>
        </p:nvSpPr>
        <p:spPr/>
        <p:txBody>
          <a:bodyPr>
            <a:normAutofit/>
          </a:bodyPr>
          <a:lstStyle/>
          <a:p>
            <a:r>
              <a:rPr lang="en-US" sz="1600" dirty="0" err="1"/>
              <a:t>navigator.geolocation.getCurrentPosition</a:t>
            </a:r>
            <a:r>
              <a:rPr lang="en-US" sz="1600" dirty="0"/>
              <a:t>(callback);</a:t>
            </a:r>
          </a:p>
          <a:p>
            <a:endParaRPr lang="en-US" sz="1600" dirty="0"/>
          </a:p>
          <a:p>
            <a:r>
              <a:rPr lang="en-US" sz="1600" dirty="0"/>
              <a:t>function callback(position){</a:t>
            </a:r>
          </a:p>
          <a:p>
            <a:r>
              <a:rPr lang="en-US" sz="1600" dirty="0"/>
              <a:t>   </a:t>
            </a:r>
            <a:r>
              <a:rPr lang="en-US" sz="1600" dirty="0" err="1"/>
              <a:t>var</a:t>
            </a:r>
            <a:r>
              <a:rPr lang="en-US" sz="1600" dirty="0"/>
              <a:t> </a:t>
            </a:r>
            <a:r>
              <a:rPr lang="en-US" sz="1600" dirty="0" err="1"/>
              <a:t>lat</a:t>
            </a:r>
            <a:r>
              <a:rPr lang="en-US" sz="1600" dirty="0"/>
              <a:t> = </a:t>
            </a:r>
            <a:r>
              <a:rPr lang="en-US" sz="1600" dirty="0" err="1"/>
              <a:t>position.coords.latitude</a:t>
            </a:r>
            <a:r>
              <a:rPr lang="en-US" sz="1600" dirty="0"/>
              <a:t>;</a:t>
            </a:r>
          </a:p>
          <a:p>
            <a:r>
              <a:rPr lang="en-US" sz="1600" dirty="0"/>
              <a:t>   </a:t>
            </a:r>
            <a:r>
              <a:rPr lang="en-US" sz="1600" dirty="0" err="1"/>
              <a:t>var</a:t>
            </a:r>
            <a:r>
              <a:rPr lang="en-US" sz="1600" dirty="0"/>
              <a:t> </a:t>
            </a:r>
            <a:r>
              <a:rPr lang="en-US" sz="1600" dirty="0" err="1"/>
              <a:t>lng</a:t>
            </a:r>
            <a:r>
              <a:rPr lang="en-US" sz="1600" dirty="0"/>
              <a:t> = </a:t>
            </a:r>
            <a:r>
              <a:rPr lang="en-US" sz="1600" dirty="0" err="1"/>
              <a:t>position.coords.longitude</a:t>
            </a:r>
            <a:r>
              <a:rPr lang="en-US" sz="1600" dirty="0"/>
              <a:t>;</a:t>
            </a:r>
          </a:p>
          <a:p>
            <a:r>
              <a:rPr lang="en-US" sz="1600" dirty="0"/>
              <a:t>   </a:t>
            </a:r>
            <a:r>
              <a:rPr lang="en-US" sz="1600" dirty="0" err="1"/>
              <a:t>var</a:t>
            </a:r>
            <a:r>
              <a:rPr lang="en-US" sz="1600" dirty="0"/>
              <a:t> </a:t>
            </a:r>
            <a:r>
              <a:rPr lang="en-US" sz="1600" dirty="0" err="1"/>
              <a:t>acc</a:t>
            </a:r>
            <a:r>
              <a:rPr lang="en-US" sz="1600" dirty="0"/>
              <a:t> = </a:t>
            </a:r>
            <a:r>
              <a:rPr lang="en-US" sz="1600" dirty="0" err="1"/>
              <a:t>position.coords.accuracy</a:t>
            </a:r>
            <a:r>
              <a:rPr lang="en-US" sz="1600" dirty="0"/>
              <a:t>;</a:t>
            </a:r>
          </a:p>
          <a:p>
            <a:r>
              <a:rPr lang="en-US" sz="1600" dirty="0"/>
              <a: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2338842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Storage</a:t>
            </a:r>
            <a:endParaRPr lang="en-US" dirty="0"/>
          </a:p>
        </p:txBody>
      </p:sp>
      <p:sp>
        <p:nvSpPr>
          <p:cNvPr id="8" name="Content Placeholder 7"/>
          <p:cNvSpPr>
            <a:spLocks noGrp="1"/>
          </p:cNvSpPr>
          <p:nvPr>
            <p:ph idx="1"/>
          </p:nvPr>
        </p:nvSpPr>
        <p:spPr>
          <a:xfrm>
            <a:off x="457200" y="1079500"/>
            <a:ext cx="8229600" cy="369332"/>
          </a:xfrm>
        </p:spPr>
        <p:txBody>
          <a:bodyPr>
            <a:normAutofit fontScale="70000" lnSpcReduction="20000"/>
          </a:bodyPr>
          <a:lstStyle/>
          <a:p>
            <a:r>
              <a:rPr lang="en-US" dirty="0" smtClean="0"/>
              <a:t>Usable in modern browsers</a:t>
            </a:r>
            <a:endParaRPr lang="en-US" dirty="0"/>
          </a:p>
        </p:txBody>
      </p:sp>
      <p:sp>
        <p:nvSpPr>
          <p:cNvPr id="9" name="Text Placeholder 8"/>
          <p:cNvSpPr>
            <a:spLocks noGrp="1"/>
          </p:cNvSpPr>
          <p:nvPr>
            <p:ph type="body" sz="quarter" idx="10"/>
          </p:nvPr>
        </p:nvSpPr>
        <p:spPr>
          <a:xfrm>
            <a:off x="457200" y="2705100"/>
            <a:ext cx="8229600" cy="2349500"/>
          </a:xfrm>
        </p:spPr>
        <p:txBody>
          <a:bodyPr>
            <a:normAutofit/>
          </a:bodyPr>
          <a:lstStyle/>
          <a:p>
            <a:r>
              <a:rPr lang="en-US" sz="1600" dirty="0" err="1"/>
              <a:t>sessionStorage.setItem</a:t>
            </a:r>
            <a:r>
              <a:rPr lang="en-US" sz="1600" dirty="0"/>
              <a:t>('value', </a:t>
            </a:r>
            <a:r>
              <a:rPr lang="en-US" sz="1600" dirty="0" err="1"/>
              <a:t>this.value</a:t>
            </a:r>
            <a:r>
              <a:rPr lang="en-US" sz="1600" dirty="0"/>
              <a:t>);</a:t>
            </a:r>
          </a:p>
          <a:p>
            <a:r>
              <a:rPr lang="en-US" sz="1600" dirty="0" err="1"/>
              <a:t>localStorage.setItem</a:t>
            </a:r>
            <a:r>
              <a:rPr lang="en-US" sz="1600" dirty="0"/>
              <a:t>('value', </a:t>
            </a:r>
            <a:r>
              <a:rPr lang="en-US" sz="1600" dirty="0" err="1"/>
              <a:t>this.value</a:t>
            </a:r>
            <a:r>
              <a:rPr lang="en-US" sz="1600" dirty="0"/>
              <a:t>);</a:t>
            </a:r>
          </a:p>
          <a:p>
            <a:endParaRPr lang="en-US" sz="1600" dirty="0"/>
          </a:p>
          <a:p>
            <a:r>
              <a:rPr lang="en-US" sz="1600" dirty="0" err="1"/>
              <a:t>sessionStorage.getItem</a:t>
            </a:r>
            <a:r>
              <a:rPr lang="en-US" sz="1600" dirty="0"/>
              <a:t>(‘value’);</a:t>
            </a:r>
          </a:p>
          <a:p>
            <a:endParaRPr lang="en-US" sz="1600" dirty="0"/>
          </a:p>
          <a:p>
            <a:r>
              <a:rPr lang="en-US" sz="1600" dirty="0" err="1"/>
              <a:t>sessionStorage.clear</a:t>
            </a:r>
            <a:r>
              <a:rPr lang="en-US" sz="1600" dirty="0"/>
              <a:t>();</a:t>
            </a:r>
          </a:p>
          <a:p>
            <a:r>
              <a:rPr lang="en-US" sz="1600" dirty="0" err="1"/>
              <a:t>localStorage.clear</a:t>
            </a:r>
            <a:r>
              <a:rPr lang="en-US" sz="1600" dirty="0"/>
              <a:t>();</a:t>
            </a:r>
          </a:p>
        </p:txBody>
      </p:sp>
      <p:sp>
        <p:nvSpPr>
          <p:cNvPr id="3" name="TextBox 2"/>
          <p:cNvSpPr txBox="1"/>
          <p:nvPr/>
        </p:nvSpPr>
        <p:spPr>
          <a:xfrm>
            <a:off x="844032" y="1719910"/>
            <a:ext cx="2821072" cy="564471"/>
          </a:xfrm>
          <a:prstGeom prst="rect">
            <a:avLst/>
          </a:prstGeom>
          <a:noFill/>
        </p:spPr>
        <p:txBody>
          <a:bodyPr wrap="none" lIns="71332" tIns="35666" rIns="71332" bIns="35666" rtlCol="0">
            <a:spAutoFit/>
          </a:bodyPr>
          <a:lstStyle/>
          <a:p>
            <a:pPr defTabSz="713295"/>
            <a:r>
              <a:rPr lang="en-US" sz="1600" dirty="0" err="1">
                <a:latin typeface="Tahoma"/>
              </a:rPr>
              <a:t>sessionStorage</a:t>
            </a:r>
            <a:r>
              <a:rPr lang="en-US" sz="1600" dirty="0">
                <a:latin typeface="Tahoma"/>
              </a:rPr>
              <a:t> = per window</a:t>
            </a:r>
          </a:p>
          <a:p>
            <a:pPr defTabSz="713295"/>
            <a:r>
              <a:rPr lang="en-US" sz="1600" dirty="0" err="1">
                <a:latin typeface="Tahoma"/>
              </a:rPr>
              <a:t>localStorage</a:t>
            </a:r>
            <a:r>
              <a:rPr lang="en-US" sz="1600" dirty="0">
                <a:latin typeface="Tahoma"/>
              </a:rPr>
              <a:t> = per browser</a:t>
            </a:r>
          </a:p>
        </p:txBody>
      </p:sp>
      <p:sp>
        <p:nvSpPr>
          <p:cNvPr id="6" name="TextBox 5"/>
          <p:cNvSpPr txBox="1"/>
          <p:nvPr/>
        </p:nvSpPr>
        <p:spPr>
          <a:xfrm>
            <a:off x="6652592" y="3023054"/>
            <a:ext cx="1383604" cy="410583"/>
          </a:xfrm>
          <a:prstGeom prst="rect">
            <a:avLst/>
          </a:prstGeom>
          <a:noFill/>
        </p:spPr>
        <p:txBody>
          <a:bodyPr wrap="none" lIns="71332" tIns="35666" rIns="71332" bIns="35666" rtlCol="0">
            <a:spAutoFit/>
          </a:bodyPr>
          <a:lstStyle/>
          <a:p>
            <a:pPr defTabSz="713295"/>
            <a:r>
              <a:rPr lang="en-US" sz="2200" dirty="0">
                <a:solidFill>
                  <a:srgbClr val="FF0000"/>
                </a:solidFill>
                <a:latin typeface="Tahoma"/>
              </a:rPr>
              <a:t>5 MB limit</a:t>
            </a:r>
          </a:p>
        </p:txBody>
      </p:sp>
    </p:spTree>
    <p:extLst>
      <p:ext uri="{BB962C8B-B14F-4D97-AF65-F5344CB8AC3E}">
        <p14:creationId xmlns:p14="http://schemas.microsoft.com/office/powerpoint/2010/main" val="3859589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Improved usability</a:t>
            </a:r>
          </a:p>
          <a:p>
            <a:pPr lvl="1"/>
            <a:r>
              <a:rPr lang="en-US" dirty="0" smtClean="0"/>
              <a:t>Uneven support across browsers</a:t>
            </a:r>
            <a:endParaRPr lang="en-US" dirty="0"/>
          </a:p>
        </p:txBody>
      </p:sp>
      <p:sp>
        <p:nvSpPr>
          <p:cNvPr id="4" name="Text Placeholder 3"/>
          <p:cNvSpPr>
            <a:spLocks noGrp="1"/>
          </p:cNvSpPr>
          <p:nvPr>
            <p:ph type="body" sz="quarter" idx="10"/>
          </p:nvPr>
        </p:nvSpPr>
        <p:spPr>
          <a:xfrm>
            <a:off x="533401" y="2095500"/>
            <a:ext cx="8229600" cy="2540000"/>
          </a:xfrm>
        </p:spPr>
        <p:txBody>
          <a:bodyPr/>
          <a:lstStyle/>
          <a:p>
            <a:r>
              <a:rPr lang="en-US" dirty="0">
                <a:solidFill>
                  <a:schemeClr val="tx1">
                    <a:lumMod val="10000"/>
                  </a:schemeClr>
                </a:solidFill>
              </a:rPr>
              <a:t>&lt;form name="f"&gt;</a:t>
            </a:r>
          </a:p>
          <a:p>
            <a:r>
              <a:rPr lang="en-US" dirty="0">
                <a:solidFill>
                  <a:schemeClr val="tx1">
                    <a:lumMod val="10000"/>
                  </a:schemeClr>
                </a:solidFill>
              </a:rPr>
              <a:t>  &lt;input id="q" </a:t>
            </a:r>
            <a:r>
              <a:rPr lang="en-US" b="1" dirty="0">
                <a:solidFill>
                  <a:schemeClr val="tx1">
                    <a:lumMod val="10000"/>
                  </a:schemeClr>
                </a:solidFill>
              </a:rPr>
              <a:t>autofocus</a:t>
            </a:r>
            <a:r>
              <a:rPr lang="en-US" dirty="0" smtClean="0">
                <a:solidFill>
                  <a:schemeClr val="tx1">
                    <a:lumMod val="10000"/>
                  </a:schemeClr>
                </a:solidFill>
              </a:rPr>
              <a:t>&gt;</a:t>
            </a:r>
          </a:p>
          <a:p>
            <a:endParaRPr lang="en-US" dirty="0" smtClean="0">
              <a:solidFill>
                <a:schemeClr val="tx1">
                  <a:lumMod val="10000"/>
                </a:schemeClr>
              </a:solidFill>
            </a:endParaRPr>
          </a:p>
          <a:p>
            <a:r>
              <a:rPr lang="en-US" dirty="0">
                <a:solidFill>
                  <a:schemeClr val="tx1">
                    <a:lumMod val="10000"/>
                  </a:schemeClr>
                </a:solidFill>
              </a:rPr>
              <a:t> </a:t>
            </a:r>
            <a:r>
              <a:rPr lang="en-US" dirty="0" smtClean="0">
                <a:solidFill>
                  <a:schemeClr val="tx1">
                    <a:lumMod val="10000"/>
                  </a:schemeClr>
                </a:solidFill>
              </a:rPr>
              <a:t> &lt;!--Technique to support older browsers--&gt;</a:t>
            </a:r>
            <a:endParaRPr lang="en-US" dirty="0">
              <a:solidFill>
                <a:schemeClr val="tx1">
                  <a:lumMod val="10000"/>
                </a:schemeClr>
              </a:solidFill>
            </a:endParaRPr>
          </a:p>
          <a:p>
            <a:r>
              <a:rPr lang="en-US" dirty="0">
                <a:solidFill>
                  <a:schemeClr val="tx1">
                    <a:lumMod val="10000"/>
                  </a:schemeClr>
                </a:solidFill>
              </a:rPr>
              <a:t>  &lt;script&gt;</a:t>
            </a:r>
          </a:p>
          <a:p>
            <a:r>
              <a:rPr lang="en-US" dirty="0">
                <a:solidFill>
                  <a:schemeClr val="tx1">
                    <a:lumMod val="10000"/>
                  </a:schemeClr>
                </a:solidFill>
              </a:rPr>
              <a:t>    if (!("autofocus" in </a:t>
            </a:r>
            <a:r>
              <a:rPr lang="en-US" dirty="0" err="1">
                <a:solidFill>
                  <a:schemeClr val="tx1">
                    <a:lumMod val="10000"/>
                  </a:schemeClr>
                </a:solidFill>
              </a:rPr>
              <a:t>document.createElement</a:t>
            </a:r>
            <a:r>
              <a:rPr lang="en-US" dirty="0">
                <a:solidFill>
                  <a:schemeClr val="tx1">
                    <a:lumMod val="10000"/>
                  </a:schemeClr>
                </a:solidFill>
              </a:rPr>
              <a:t>("input"))) {</a:t>
            </a:r>
          </a:p>
          <a:p>
            <a:r>
              <a:rPr lang="en-US" dirty="0">
                <a:solidFill>
                  <a:schemeClr val="tx1">
                    <a:lumMod val="10000"/>
                  </a:schemeClr>
                </a:solidFill>
              </a:rPr>
              <a:t>      </a:t>
            </a:r>
            <a:r>
              <a:rPr lang="en-US" dirty="0" err="1">
                <a:solidFill>
                  <a:schemeClr val="tx1">
                    <a:lumMod val="10000"/>
                  </a:schemeClr>
                </a:solidFill>
              </a:rPr>
              <a:t>document.getElementById</a:t>
            </a:r>
            <a:r>
              <a:rPr lang="en-US" dirty="0">
                <a:solidFill>
                  <a:schemeClr val="tx1">
                    <a:lumMod val="10000"/>
                  </a:schemeClr>
                </a:solidFill>
              </a:rPr>
              <a:t>("q").focus();</a:t>
            </a:r>
          </a:p>
          <a:p>
            <a:r>
              <a:rPr lang="en-US" dirty="0">
                <a:solidFill>
                  <a:schemeClr val="tx1">
                    <a:lumMod val="10000"/>
                  </a:schemeClr>
                </a:solidFill>
              </a:rPr>
              <a:t>    }</a:t>
            </a:r>
          </a:p>
          <a:p>
            <a:r>
              <a:rPr lang="en-US" dirty="0">
                <a:solidFill>
                  <a:schemeClr val="tx1">
                    <a:lumMod val="10000"/>
                  </a:schemeClr>
                </a:solidFill>
              </a:rPr>
              <a:t>  &lt;/script&gt;</a:t>
            </a:r>
          </a:p>
          <a:p>
            <a:r>
              <a:rPr lang="en-US" dirty="0">
                <a:solidFill>
                  <a:schemeClr val="tx1">
                    <a:lumMod val="10000"/>
                  </a:schemeClr>
                </a:solidFill>
              </a:rPr>
              <a:t>  &lt;input type="submit" value="Go"&gt;</a:t>
            </a:r>
          </a:p>
          <a:p>
            <a:r>
              <a:rPr lang="en-US" dirty="0">
                <a:solidFill>
                  <a:schemeClr val="tx1">
                    <a:lumMod val="10000"/>
                  </a:schemeClr>
                </a:solidFill>
              </a:rPr>
              <a:t>&lt;/form&gt;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77866367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SVG &amp; Canvas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6119342"/>
              </p:ext>
            </p:extLst>
          </p:nvPr>
        </p:nvGraphicFramePr>
        <p:xfrm>
          <a:off x="389440" y="1206500"/>
          <a:ext cx="8363937" cy="4377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01039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for IE6/7/8</a:t>
            </a:r>
            <a:endParaRPr lang="en-US" dirty="0"/>
          </a:p>
        </p:txBody>
      </p:sp>
      <p:sp>
        <p:nvSpPr>
          <p:cNvPr id="3" name="Content Placeholder 2"/>
          <p:cNvSpPr>
            <a:spLocks noGrp="1"/>
          </p:cNvSpPr>
          <p:nvPr>
            <p:ph idx="1"/>
          </p:nvPr>
        </p:nvSpPr>
        <p:spPr>
          <a:xfrm>
            <a:off x="389436" y="1206499"/>
            <a:ext cx="8363938" cy="764312"/>
          </a:xfrm>
        </p:spPr>
        <p:txBody>
          <a:bodyPr>
            <a:normAutofit fontScale="77500" lnSpcReduction="20000"/>
          </a:bodyPr>
          <a:lstStyle/>
          <a:p>
            <a:r>
              <a:rPr lang="en-US" dirty="0" smtClean="0"/>
              <a:t>Many </a:t>
            </a:r>
            <a:r>
              <a:rPr lang="en-US" dirty="0" err="1" smtClean="0"/>
              <a:t>polyfills</a:t>
            </a:r>
            <a:r>
              <a:rPr lang="en-US" dirty="0" smtClean="0"/>
              <a:t> for older browsers (besides IE)</a:t>
            </a:r>
          </a:p>
          <a:p>
            <a:pPr lvl="1"/>
            <a:r>
              <a:rPr lang="en-US" dirty="0" smtClean="0"/>
              <a:t>JavaScript or Flash based</a:t>
            </a:r>
            <a:endParaRPr lang="en-US" dirty="0"/>
          </a:p>
        </p:txBody>
      </p:sp>
      <p:graphicFrame>
        <p:nvGraphicFramePr>
          <p:cNvPr id="4" name="Diagram 3"/>
          <p:cNvGraphicFramePr/>
          <p:nvPr>
            <p:extLst>
              <p:ext uri="{D42A27DB-BD31-4B8C-83A1-F6EECF244321}">
                <p14:modId xmlns:p14="http://schemas.microsoft.com/office/powerpoint/2010/main" val="333564659"/>
              </p:ext>
            </p:extLst>
          </p:nvPr>
        </p:nvGraphicFramePr>
        <p:xfrm>
          <a:off x="1516855" y="2159000"/>
          <a:ext cx="6096000" cy="311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8-Point Star 4"/>
          <p:cNvSpPr/>
          <p:nvPr/>
        </p:nvSpPr>
        <p:spPr bwMode="auto">
          <a:xfrm>
            <a:off x="6931247" y="2174875"/>
            <a:ext cx="1121861" cy="1236056"/>
          </a:xfrm>
          <a:prstGeom prst="star8">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Better </a:t>
            </a:r>
            <a:r>
              <a:rPr lang="en-US" sz="1700" dirty="0" err="1">
                <a:solidFill>
                  <a:schemeClr val="tx1">
                    <a:alpha val="99000"/>
                  </a:schemeClr>
                </a:solidFill>
              </a:rPr>
              <a:t>Perf</a:t>
            </a:r>
            <a:endParaRPr lang="en-US" sz="1700" dirty="0">
              <a:solidFill>
                <a:schemeClr val="tx1">
                  <a:alpha val="99000"/>
                </a:schemeClr>
              </a:solidFill>
            </a:endParaRPr>
          </a:p>
        </p:txBody>
      </p:sp>
    </p:spTree>
    <p:extLst>
      <p:ext uri="{BB962C8B-B14F-4D97-AF65-F5344CB8AC3E}">
        <p14:creationId xmlns:p14="http://schemas.microsoft.com/office/powerpoint/2010/main" val="3403415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t>CSS3 </a:t>
            </a:r>
            <a:r>
              <a:rPr lang="en-US" dirty="0" smtClean="0"/>
              <a:t>Techniques</a:t>
            </a:r>
          </a:p>
          <a:p>
            <a:endParaRPr lang="en-US" dirty="0"/>
          </a:p>
          <a:p>
            <a:r>
              <a:rPr lang="en-US" dirty="0" smtClean="0"/>
              <a:t>You can use today..</a:t>
            </a:r>
          </a:p>
        </p:txBody>
      </p:sp>
    </p:spTree>
    <p:extLst>
      <p:ext uri="{BB962C8B-B14F-4D97-AF65-F5344CB8AC3E}">
        <p14:creationId xmlns:p14="http://schemas.microsoft.com/office/powerpoint/2010/main" val="8856205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Selectors</a:t>
            </a:r>
            <a:endParaRPr lang="en-US" dirty="0"/>
          </a:p>
        </p:txBody>
      </p:sp>
      <p:sp>
        <p:nvSpPr>
          <p:cNvPr id="3" name="Content Placeholder 2"/>
          <p:cNvSpPr>
            <a:spLocks noGrp="1"/>
          </p:cNvSpPr>
          <p:nvPr>
            <p:ph idx="1"/>
          </p:nvPr>
        </p:nvSpPr>
        <p:spPr>
          <a:xfrm>
            <a:off x="457200" y="1079500"/>
            <a:ext cx="8229600" cy="369332"/>
          </a:xfrm>
        </p:spPr>
        <p:txBody>
          <a:bodyPr>
            <a:normAutofit fontScale="70000" lnSpcReduction="20000"/>
          </a:bodyPr>
          <a:lstStyle/>
          <a:p>
            <a:r>
              <a:rPr lang="en-US" dirty="0" smtClean="0"/>
              <a:t>Powerful new selector options</a:t>
            </a:r>
          </a:p>
        </p:txBody>
      </p:sp>
      <p:sp>
        <p:nvSpPr>
          <p:cNvPr id="4" name="Text Placeholder 3"/>
          <p:cNvSpPr>
            <a:spLocks noGrp="1"/>
          </p:cNvSpPr>
          <p:nvPr>
            <p:ph type="body" sz="quarter" idx="10"/>
          </p:nvPr>
        </p:nvSpPr>
        <p:spPr>
          <a:xfrm>
            <a:off x="528656" y="1706564"/>
            <a:ext cx="7767398" cy="2944813"/>
          </a:xfrm>
        </p:spPr>
        <p:txBody>
          <a:bodyPr>
            <a:normAutofit/>
          </a:bodyPr>
          <a:lstStyle/>
          <a:p>
            <a:r>
              <a:rPr lang="en-US" sz="1200" b="1" dirty="0"/>
              <a:t>//Alternating Items</a:t>
            </a:r>
          </a:p>
          <a:p>
            <a:r>
              <a:rPr lang="en-US" sz="1200" dirty="0" err="1"/>
              <a:t>li:nth-child</a:t>
            </a:r>
            <a:r>
              <a:rPr lang="en-US" sz="1200" dirty="0"/>
              <a:t>(odd) { color: blue; }</a:t>
            </a:r>
          </a:p>
          <a:p>
            <a:r>
              <a:rPr lang="en-US" sz="1200" dirty="0" err="1"/>
              <a:t>li:nth-child</a:t>
            </a:r>
            <a:r>
              <a:rPr lang="en-US" sz="1200" dirty="0"/>
              <a:t>(even) { color: green; }</a:t>
            </a:r>
          </a:p>
          <a:p>
            <a:r>
              <a:rPr lang="en-US" sz="1200" dirty="0" err="1"/>
              <a:t>li:nth-child</a:t>
            </a:r>
            <a:r>
              <a:rPr lang="en-US" sz="1200" dirty="0"/>
              <a:t>(3n) { color: red; } //Every 3</a:t>
            </a:r>
            <a:r>
              <a:rPr lang="en-US" sz="1200" baseline="30000" dirty="0"/>
              <a:t>rd</a:t>
            </a:r>
            <a:r>
              <a:rPr lang="en-US" sz="1200" dirty="0"/>
              <a:t> item</a:t>
            </a:r>
          </a:p>
          <a:p>
            <a:endParaRPr lang="en-US" sz="1200" dirty="0"/>
          </a:p>
          <a:p>
            <a:r>
              <a:rPr lang="en-US" sz="1200" b="1" dirty="0"/>
              <a:t>//First/Last Items</a:t>
            </a:r>
          </a:p>
          <a:p>
            <a:r>
              <a:rPr lang="en-US" sz="1200" dirty="0" err="1"/>
              <a:t>li:first-of-type</a:t>
            </a:r>
            <a:r>
              <a:rPr lang="en-US" sz="1200" dirty="0"/>
              <a:t> { color: blue; }</a:t>
            </a:r>
          </a:p>
          <a:p>
            <a:r>
              <a:rPr lang="en-US" sz="1200" dirty="0" err="1"/>
              <a:t>li:not</a:t>
            </a:r>
            <a:r>
              <a:rPr lang="en-US" sz="1200" dirty="0"/>
              <a:t>(:first-of-type):not(:last-of-type) { color: orange; } //All *but* first/last</a:t>
            </a:r>
          </a:p>
          <a:p>
            <a:endParaRPr lang="en-US" sz="1200" dirty="0"/>
          </a:p>
          <a:p>
            <a:r>
              <a:rPr lang="en-US" sz="1200" b="1" dirty="0"/>
              <a:t>//Enabled/Disabled</a:t>
            </a:r>
          </a:p>
          <a:p>
            <a:r>
              <a:rPr lang="en-US" sz="1200" dirty="0" err="1"/>
              <a:t>input:enabled</a:t>
            </a:r>
            <a:r>
              <a:rPr lang="en-US" sz="1200" dirty="0"/>
              <a:t> {  border: 2px solid green; }</a:t>
            </a:r>
          </a:p>
          <a:p>
            <a:r>
              <a:rPr lang="en-US" sz="1200" dirty="0" err="1"/>
              <a:t>input:disabled</a:t>
            </a:r>
            <a:r>
              <a:rPr lang="en-US" sz="1200" dirty="0"/>
              <a:t> {  background-color: #BBB; }</a:t>
            </a:r>
          </a:p>
        </p:txBody>
      </p:sp>
      <p:sp>
        <p:nvSpPr>
          <p:cNvPr id="6" name="TextBox 5"/>
          <p:cNvSpPr txBox="1"/>
          <p:nvPr/>
        </p:nvSpPr>
        <p:spPr>
          <a:xfrm>
            <a:off x="2943991" y="5011094"/>
            <a:ext cx="3165506"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jQuery to support legacy browsers</a:t>
            </a:r>
          </a:p>
        </p:txBody>
      </p:sp>
    </p:spTree>
    <p:extLst>
      <p:ext uri="{BB962C8B-B14F-4D97-AF65-F5344CB8AC3E}">
        <p14:creationId xmlns:p14="http://schemas.microsoft.com/office/powerpoint/2010/main" val="32187212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Color</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HSL and RGB</a:t>
            </a:r>
          </a:p>
          <a:p>
            <a:pPr lvl="1"/>
            <a:r>
              <a:rPr lang="en-US" dirty="0" smtClean="0"/>
              <a:t>Support for new color models + alpha channels</a:t>
            </a:r>
            <a:endParaRPr lang="en-US" dirty="0"/>
          </a:p>
        </p:txBody>
      </p:sp>
      <p:sp>
        <p:nvSpPr>
          <p:cNvPr id="4" name="Text Placeholder 3"/>
          <p:cNvSpPr>
            <a:spLocks noGrp="1"/>
          </p:cNvSpPr>
          <p:nvPr>
            <p:ph type="body" sz="quarter" idx="10"/>
          </p:nvPr>
        </p:nvSpPr>
        <p:spPr>
          <a:xfrm>
            <a:off x="457204" y="2730500"/>
            <a:ext cx="3865895" cy="2349500"/>
          </a:xfrm>
        </p:spPr>
        <p:txBody>
          <a:bodyPr>
            <a:normAutofit/>
          </a:bodyPr>
          <a:lstStyle/>
          <a:p>
            <a:r>
              <a:rPr lang="en-US" sz="1200" dirty="0"/>
              <a:t>//RGB</a:t>
            </a:r>
          </a:p>
          <a:p>
            <a:r>
              <a:rPr lang="en-US" sz="1200" dirty="0" err="1"/>
              <a:t>background:rgb</a:t>
            </a:r>
            <a:r>
              <a:rPr lang="en-US" sz="1200" dirty="0"/>
              <a:t>(155,100,100);</a:t>
            </a:r>
          </a:p>
          <a:p>
            <a:endParaRPr lang="en-US" sz="1200" dirty="0"/>
          </a:p>
          <a:p>
            <a:r>
              <a:rPr lang="en-US" sz="1200" dirty="0"/>
              <a:t>//</a:t>
            </a:r>
            <a:r>
              <a:rPr lang="en-US" sz="1200" dirty="0" err="1"/>
              <a:t>RGBa</a:t>
            </a:r>
            <a:endParaRPr lang="en-US" sz="1200" dirty="0"/>
          </a:p>
          <a:p>
            <a:r>
              <a:rPr lang="en-US" sz="1200" dirty="0" err="1"/>
              <a:t>background:rgba</a:t>
            </a:r>
            <a:r>
              <a:rPr lang="en-US" sz="1200" dirty="0"/>
              <a:t>(153, 134, 117, 0.2);</a:t>
            </a:r>
          </a:p>
        </p:txBody>
      </p:sp>
      <p:sp>
        <p:nvSpPr>
          <p:cNvPr id="5" name="Text Placeholder 3"/>
          <p:cNvSpPr txBox="1">
            <a:spLocks/>
          </p:cNvSpPr>
          <p:nvPr/>
        </p:nvSpPr>
        <p:spPr>
          <a:xfrm>
            <a:off x="4437429" y="2699703"/>
            <a:ext cx="3865895" cy="2349500"/>
          </a:xfrm>
          <a:prstGeom prst="rect">
            <a:avLst/>
          </a:prstGeom>
          <a:solidFill>
            <a:schemeClr val="lt1"/>
          </a:solidFill>
          <a:ln w="25400" cap="flat" cmpd="sng" algn="ctr">
            <a:solidFill>
              <a:schemeClr val="accent1"/>
            </a:solidFill>
            <a:prstDash val="solid"/>
          </a:ln>
          <a:effectLst/>
        </p:spPr>
        <p:txBody>
          <a:bodyPr vert="horz" wrap="square" lIns="0" tIns="0" rIns="0" bIns="0" rtlCol="0">
            <a:normAutofit/>
          </a:bodyPr>
          <a:lstStyle>
            <a:lvl1pPr marL="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1pPr>
            <a:lvl2pPr marL="4572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2pPr>
            <a:lvl3pPr marL="9144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3pPr>
            <a:lvl4pPr marL="13716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4pPr>
            <a:lvl5pPr marL="18288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//HSL</a:t>
            </a:r>
          </a:p>
          <a:p>
            <a:r>
              <a:rPr lang="en-US" sz="1200" dirty="0" err="1"/>
              <a:t>background:hsl</a:t>
            </a:r>
            <a:r>
              <a:rPr lang="en-US" sz="1200" dirty="0"/>
              <a:t>(320,100%,25%);</a:t>
            </a:r>
          </a:p>
          <a:p>
            <a:endParaRPr lang="en-US" sz="1200" dirty="0"/>
          </a:p>
          <a:p>
            <a:r>
              <a:rPr lang="en-US" sz="1200" dirty="0"/>
              <a:t>//</a:t>
            </a:r>
            <a:r>
              <a:rPr lang="en-US" sz="1200" dirty="0" err="1"/>
              <a:t>HSLa</a:t>
            </a:r>
            <a:endParaRPr lang="en-US" sz="1200" dirty="0"/>
          </a:p>
          <a:p>
            <a:r>
              <a:rPr lang="en-US" sz="1200" dirty="0" err="1"/>
              <a:t>background:hsla</a:t>
            </a:r>
            <a:r>
              <a:rPr lang="en-US" sz="1200" dirty="0"/>
              <a:t>(165, 100%, 50%, 1.0);</a:t>
            </a:r>
          </a:p>
        </p:txBody>
      </p:sp>
      <p:pic>
        <p:nvPicPr>
          <p:cNvPr id="3074" name="Picture 2" descr="http://www.lateralcode.com/wp-content/uploads/hsl_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0377" y="3900144"/>
            <a:ext cx="2288977" cy="160186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015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Fonts</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Biggest Problem?</a:t>
            </a:r>
          </a:p>
          <a:p>
            <a:pPr lvl="1"/>
            <a:r>
              <a:rPr lang="en-US" dirty="0" smtClean="0"/>
              <a:t>Licensing!</a:t>
            </a:r>
            <a:endParaRPr lang="en-US" dirty="0"/>
          </a:p>
        </p:txBody>
      </p:sp>
      <p:sp>
        <p:nvSpPr>
          <p:cNvPr id="5" name="Text Placeholder 4"/>
          <p:cNvSpPr>
            <a:spLocks noGrp="1"/>
          </p:cNvSpPr>
          <p:nvPr>
            <p:ph type="body" sz="quarter" idx="10"/>
          </p:nvPr>
        </p:nvSpPr>
        <p:spPr>
          <a:xfrm>
            <a:off x="762000" y="2222500"/>
            <a:ext cx="7924800" cy="1841500"/>
          </a:xfrm>
        </p:spPr>
        <p:txBody>
          <a:bodyPr/>
          <a:lstStyle/>
          <a:p>
            <a:r>
              <a:rPr lang="en-US" dirty="0">
                <a:solidFill>
                  <a:schemeClr val="tx1">
                    <a:lumMod val="10000"/>
                  </a:schemeClr>
                </a:solidFill>
              </a:rPr>
              <a:t>@font-face { </a:t>
            </a:r>
          </a:p>
          <a:p>
            <a:r>
              <a:rPr lang="en-US" dirty="0">
                <a:solidFill>
                  <a:schemeClr val="tx1">
                    <a:lumMod val="10000"/>
                  </a:schemeClr>
                </a:solidFill>
              </a:rPr>
              <a:t>	font-family: Delicious; </a:t>
            </a:r>
          </a:p>
          <a:p>
            <a:r>
              <a:rPr lang="en-US" dirty="0">
                <a:solidFill>
                  <a:schemeClr val="tx1">
                    <a:lumMod val="10000"/>
                  </a:schemeClr>
                </a:solidFill>
              </a:rPr>
              <a:t>	</a:t>
            </a:r>
            <a:r>
              <a:rPr lang="en-US" dirty="0" err="1">
                <a:solidFill>
                  <a:schemeClr val="tx1">
                    <a:lumMod val="10000"/>
                  </a:schemeClr>
                </a:solidFill>
              </a:rPr>
              <a:t>src</a:t>
            </a:r>
            <a:r>
              <a:rPr lang="en-US" dirty="0">
                <a:solidFill>
                  <a:schemeClr val="tx1">
                    <a:lumMod val="10000"/>
                  </a:schemeClr>
                </a:solidFill>
              </a:rPr>
              <a:t>: </a:t>
            </a:r>
            <a:r>
              <a:rPr lang="en-US" dirty="0" err="1">
                <a:solidFill>
                  <a:schemeClr val="tx1">
                    <a:lumMod val="10000"/>
                  </a:schemeClr>
                </a:solidFill>
              </a:rPr>
              <a:t>url</a:t>
            </a:r>
            <a:r>
              <a:rPr lang="en-US" dirty="0">
                <a:solidFill>
                  <a:schemeClr val="tx1">
                    <a:lumMod val="10000"/>
                  </a:schemeClr>
                </a:solidFill>
              </a:rPr>
              <a:t>('Delicious-Roman.otf') format(“</a:t>
            </a:r>
            <a:r>
              <a:rPr lang="en-US" dirty="0" err="1">
                <a:solidFill>
                  <a:schemeClr val="tx1">
                    <a:lumMod val="10000"/>
                  </a:schemeClr>
                </a:solidFill>
              </a:rPr>
              <a:t>opentype</a:t>
            </a:r>
            <a:r>
              <a:rPr lang="en-US" dirty="0">
                <a:solidFill>
                  <a:schemeClr val="tx1">
                    <a:lumMod val="10000"/>
                  </a:schemeClr>
                </a:solidFill>
              </a:rPr>
              <a:t>”); </a:t>
            </a:r>
          </a:p>
          <a:p>
            <a:r>
              <a:rPr lang="en-US" dirty="0">
                <a:solidFill>
                  <a:schemeClr val="tx1">
                    <a:lumMod val="10000"/>
                  </a:schemeClr>
                </a:solidFill>
              </a:rPr>
              <a:t>} </a:t>
            </a:r>
          </a:p>
          <a:p>
            <a:endParaRPr lang="en-US" dirty="0">
              <a:solidFill>
                <a:schemeClr val="tx1">
                  <a:lumMod val="10000"/>
                </a:schemeClr>
              </a:solidFill>
            </a:endParaRPr>
          </a:p>
          <a:p>
            <a:r>
              <a:rPr lang="en-US" dirty="0">
                <a:solidFill>
                  <a:schemeClr val="tx1">
                    <a:lumMod val="10000"/>
                  </a:schemeClr>
                </a:solidFill>
              </a:rPr>
              <a:t>//Usage</a:t>
            </a:r>
          </a:p>
          <a:p>
            <a:r>
              <a:rPr lang="en-US" dirty="0">
                <a:solidFill>
                  <a:schemeClr val="tx1">
                    <a:lumMod val="10000"/>
                  </a:schemeClr>
                </a:solidFill>
              </a:rPr>
              <a:t>h3 { font-family: Delicious, sans-serif; </a:t>
            </a:r>
            <a:r>
              <a:rPr lang="en-US" dirty="0" smtClean="0">
                <a:solidFill>
                  <a:schemeClr val="tx1">
                    <a:lumMod val="10000"/>
                  </a:schemeClr>
                </a:solidFill>
              </a:rPr>
              <a:t>}</a:t>
            </a:r>
            <a:endParaRPr lang="en-US" dirty="0">
              <a:solidFill>
                <a:schemeClr val="tx1">
                  <a:lumMod val="10000"/>
                </a:schemeClr>
              </a:solidFill>
            </a:endParaRPr>
          </a:p>
        </p:txBody>
      </p:sp>
    </p:spTree>
    <p:extLst>
      <p:ext uri="{BB962C8B-B14F-4D97-AF65-F5344CB8AC3E}">
        <p14:creationId xmlns:p14="http://schemas.microsoft.com/office/powerpoint/2010/main" val="343194144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Font Providers</a:t>
            </a:r>
            <a:endParaRPr lang="en-US" dirty="0"/>
          </a:p>
        </p:txBody>
      </p:sp>
      <p:sp>
        <p:nvSpPr>
          <p:cNvPr id="3" name="Content Placeholder 2"/>
          <p:cNvSpPr>
            <a:spLocks noGrp="1"/>
          </p:cNvSpPr>
          <p:nvPr>
            <p:ph idx="1"/>
          </p:nvPr>
        </p:nvSpPr>
        <p:spPr>
          <a:xfrm>
            <a:off x="389436" y="1206499"/>
            <a:ext cx="8363938" cy="1272143"/>
          </a:xfrm>
        </p:spPr>
        <p:txBody>
          <a:bodyPr>
            <a:normAutofit fontScale="85000" lnSpcReduction="20000"/>
          </a:bodyPr>
          <a:lstStyle/>
          <a:p>
            <a:r>
              <a:rPr lang="en-US" dirty="0" smtClean="0"/>
              <a:t>Solve the licensing problem</a:t>
            </a:r>
          </a:p>
          <a:p>
            <a:r>
              <a:rPr lang="en-US" dirty="0" smtClean="0"/>
              <a:t>Host the WOFF/TTF/OTF font files </a:t>
            </a:r>
          </a:p>
          <a:p>
            <a:r>
              <a:rPr lang="en-US" dirty="0" smtClean="0"/>
              <a:t>Provide easy-to-use code</a:t>
            </a:r>
            <a:endParaRPr lang="en-US" dirty="0"/>
          </a:p>
        </p:txBody>
      </p:sp>
      <p:sp>
        <p:nvSpPr>
          <p:cNvPr id="4" name="TextBox 3"/>
          <p:cNvSpPr txBox="1"/>
          <p:nvPr/>
        </p:nvSpPr>
        <p:spPr>
          <a:xfrm>
            <a:off x="2155938" y="3048002"/>
            <a:ext cx="5129171" cy="1795577"/>
          </a:xfrm>
          <a:prstGeom prst="rect">
            <a:avLst/>
          </a:prstGeom>
          <a:noFill/>
        </p:spPr>
        <p:txBody>
          <a:bodyPr wrap="none" lIns="71332" tIns="35666" rIns="71332" bIns="35666" rtlCol="0">
            <a:spAutoFit/>
          </a:bodyPr>
          <a:lstStyle/>
          <a:p>
            <a:pPr algn="ctr"/>
            <a:r>
              <a:rPr lang="en-US" sz="2800" dirty="0">
                <a:hlinkClick r:id="rId3"/>
              </a:rPr>
              <a:t>http://www.fontsquirrel.com/</a:t>
            </a:r>
            <a:endParaRPr lang="en-US" sz="2800" dirty="0">
              <a:hlinkClick r:id="rId4"/>
            </a:endParaRPr>
          </a:p>
          <a:p>
            <a:pPr algn="ctr"/>
            <a:r>
              <a:rPr lang="en-US" sz="2800" dirty="0">
                <a:hlinkClick r:id="rId5"/>
              </a:rPr>
              <a:t>http://webfonts.fonts.com</a:t>
            </a:r>
            <a:endParaRPr lang="en-US" sz="2800" dirty="0"/>
          </a:p>
          <a:p>
            <a:pPr algn="ctr"/>
            <a:r>
              <a:rPr lang="en-US" sz="2800" dirty="0">
                <a:hlinkClick r:id="rId6"/>
              </a:rPr>
              <a:t>http://typekit.com/libraries</a:t>
            </a:r>
            <a:endParaRPr lang="en-US" sz="2800" dirty="0"/>
          </a:p>
          <a:p>
            <a:pPr algn="ctr"/>
            <a:r>
              <a:rPr lang="en-US" sz="2800" dirty="0">
                <a:hlinkClick r:id="rId4"/>
              </a:rPr>
              <a:t>http://code.google.com/webfonts</a:t>
            </a:r>
            <a:endParaRPr lang="en-US" sz="2800" dirty="0"/>
          </a:p>
        </p:txBody>
      </p:sp>
    </p:spTree>
    <p:extLst>
      <p:ext uri="{BB962C8B-B14F-4D97-AF65-F5344CB8AC3E}">
        <p14:creationId xmlns:p14="http://schemas.microsoft.com/office/powerpoint/2010/main" val="589499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sz="5200" dirty="0" smtClean="0"/>
              <a:t>Burke Holland</a:t>
            </a:r>
          </a:p>
          <a:p>
            <a:r>
              <a:rPr lang="en-US" dirty="0" smtClean="0"/>
              <a:t>Web Developer</a:t>
            </a:r>
          </a:p>
          <a:p>
            <a:r>
              <a:rPr lang="en-US" dirty="0" smtClean="0"/>
              <a:t>Nashville, TN (</a:t>
            </a:r>
            <a:r>
              <a:rPr lang="en-US" dirty="0" err="1" smtClean="0"/>
              <a:t>Nashvegas</a:t>
            </a:r>
            <a:r>
              <a:rPr lang="en-US" dirty="0" smtClean="0"/>
              <a:t>)</a:t>
            </a:r>
          </a:p>
          <a:p>
            <a:r>
              <a:rPr lang="en-US" dirty="0" smtClean="0"/>
              <a:t>3 Children</a:t>
            </a:r>
          </a:p>
          <a:p>
            <a:r>
              <a:rPr lang="en-US" dirty="0" smtClean="0"/>
              <a:t>1 </a:t>
            </a:r>
            <a:r>
              <a:rPr lang="en-US" dirty="0" smtClean="0"/>
              <a:t>Wife</a:t>
            </a:r>
          </a:p>
          <a:p>
            <a:r>
              <a:rPr lang="en-US" dirty="0" smtClean="0"/>
              <a:t>Unhealthy </a:t>
            </a:r>
            <a:r>
              <a:rPr lang="en-US" dirty="0" smtClean="0"/>
              <a:t>Relationship With </a:t>
            </a:r>
            <a:r>
              <a:rPr lang="en-US" dirty="0" err="1" smtClean="0"/>
              <a:t>Instagram</a:t>
            </a:r>
            <a:endParaRPr lang="en-US" dirty="0" smtClean="0"/>
          </a:p>
          <a:p>
            <a:r>
              <a:rPr lang="en-US" dirty="0" smtClean="0"/>
              <a:t>Once updated 5K employees’ last name to “Holland”</a:t>
            </a:r>
          </a:p>
        </p:txBody>
      </p:sp>
      <p:pic>
        <p:nvPicPr>
          <p:cNvPr id="4" name="Picture 3" descr="BurkeHollan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266700"/>
            <a:ext cx="1460500" cy="1460500"/>
          </a:xfrm>
          <a:prstGeom prst="rect">
            <a:avLst/>
          </a:prstGeom>
        </p:spPr>
      </p:pic>
      <p:pic>
        <p:nvPicPr>
          <p:cNvPr id="5" name="Picture 4" descr="f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781300"/>
            <a:ext cx="4572000" cy="1169336"/>
          </a:xfrm>
          <a:prstGeom prst="rect">
            <a:avLst/>
          </a:prstGeom>
        </p:spPr>
      </p:pic>
    </p:spTree>
    <p:extLst>
      <p:ext uri="{BB962C8B-B14F-4D97-AF65-F5344CB8AC3E}">
        <p14:creationId xmlns:p14="http://schemas.microsoft.com/office/powerpoint/2010/main" val="3679188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p:cTn id="5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6" dur="500"/>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 calcmode="lin" valueType="num">
                                      <p:cBhvr>
                                        <p:cTn id="6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7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 &amp; Backgrounds</a:t>
            </a:r>
            <a:endParaRPr lang="en-US" dirty="0"/>
          </a:p>
        </p:txBody>
      </p:sp>
      <p:sp>
        <p:nvSpPr>
          <p:cNvPr id="5" name="Content Placeholder 4"/>
          <p:cNvSpPr>
            <a:spLocks noGrp="1"/>
          </p:cNvSpPr>
          <p:nvPr>
            <p:ph idx="1"/>
          </p:nvPr>
        </p:nvSpPr>
        <p:spPr>
          <a:xfrm>
            <a:off x="457200" y="1079500"/>
            <a:ext cx="8229600" cy="764312"/>
          </a:xfrm>
        </p:spPr>
        <p:txBody>
          <a:bodyPr/>
          <a:lstStyle/>
          <a:p>
            <a:r>
              <a:rPr lang="en-US" dirty="0" smtClean="0"/>
              <a:t>Rounded corners, drop shadows, multi-backgrounds</a:t>
            </a:r>
          </a:p>
          <a:p>
            <a:pPr lvl="1"/>
            <a:r>
              <a:rPr lang="en-US" dirty="0" smtClean="0"/>
              <a:t>Expect GD for older browsers</a:t>
            </a:r>
            <a:endParaRPr lang="en-US" dirty="0"/>
          </a:p>
        </p:txBody>
      </p:sp>
      <p:sp>
        <p:nvSpPr>
          <p:cNvPr id="6" name="Text Placeholder 5"/>
          <p:cNvSpPr>
            <a:spLocks noGrp="1"/>
          </p:cNvSpPr>
          <p:nvPr>
            <p:ph type="body" sz="quarter" idx="10"/>
          </p:nvPr>
        </p:nvSpPr>
        <p:spPr>
          <a:xfrm>
            <a:off x="838200" y="2286002"/>
            <a:ext cx="7848600" cy="2238375"/>
          </a:xfrm>
        </p:spPr>
        <p:txBody>
          <a:bodyPr>
            <a:normAutofit fontScale="92500"/>
          </a:bodyPr>
          <a:lstStyle/>
          <a:p>
            <a:r>
              <a:rPr lang="sv-SE" sz="1400" dirty="0">
                <a:solidFill>
                  <a:schemeClr val="tx1">
                    <a:lumMod val="10000"/>
                  </a:schemeClr>
                </a:solidFill>
              </a:rPr>
              <a:t>//Rounded Corners (Size)</a:t>
            </a:r>
          </a:p>
          <a:p>
            <a:r>
              <a:rPr lang="sv-SE" sz="1400" dirty="0">
                <a:solidFill>
                  <a:schemeClr val="tx1">
                    <a:lumMod val="10000"/>
                  </a:schemeClr>
                </a:solidFill>
              </a:rPr>
              <a:t>border-radius: 5px;</a:t>
            </a:r>
          </a:p>
          <a:p>
            <a:endParaRPr lang="sv-SE" sz="1400" dirty="0">
              <a:solidFill>
                <a:schemeClr val="tx1">
                  <a:lumMod val="10000"/>
                </a:schemeClr>
              </a:solidFill>
            </a:endParaRPr>
          </a:p>
          <a:p>
            <a:r>
              <a:rPr lang="sv-SE" sz="1400" dirty="0">
                <a:solidFill>
                  <a:schemeClr val="tx1">
                    <a:lumMod val="10000"/>
                  </a:schemeClr>
                </a:solidFill>
              </a:rPr>
              <a:t>//Drop shadow (hShift vShift Size Color)</a:t>
            </a:r>
          </a:p>
          <a:p>
            <a:r>
              <a:rPr lang="sv-SE" sz="1400" dirty="0">
                <a:solidFill>
                  <a:schemeClr val="tx1">
                    <a:lumMod val="10000"/>
                  </a:schemeClr>
                </a:solidFill>
              </a:rPr>
              <a:t>box-shadow: 2px 2px 5px #333; </a:t>
            </a:r>
          </a:p>
          <a:p>
            <a:endParaRPr lang="en-US" sz="1400" dirty="0">
              <a:solidFill>
                <a:schemeClr val="tx1">
                  <a:lumMod val="10000"/>
                </a:schemeClr>
              </a:solidFill>
            </a:endParaRPr>
          </a:p>
          <a:p>
            <a:r>
              <a:rPr lang="en-US" sz="1400" dirty="0">
                <a:solidFill>
                  <a:schemeClr val="tx1">
                    <a:lumMod val="10000"/>
                  </a:schemeClr>
                </a:solidFill>
              </a:rPr>
              <a:t>//Background control</a:t>
            </a:r>
          </a:p>
          <a:p>
            <a:r>
              <a:rPr lang="en-US" sz="1400" dirty="0">
                <a:solidFill>
                  <a:schemeClr val="tx1">
                    <a:lumMod val="10000"/>
                  </a:schemeClr>
                </a:solidFill>
              </a:rPr>
              <a:t>background: </a:t>
            </a:r>
            <a:r>
              <a:rPr lang="en-US" sz="1400" dirty="0" err="1">
                <a:solidFill>
                  <a:schemeClr val="tx1">
                    <a:lumMod val="10000"/>
                  </a:schemeClr>
                </a:solidFill>
              </a:rPr>
              <a:t>url</a:t>
            </a:r>
            <a:r>
              <a:rPr lang="en-US" sz="1400" dirty="0">
                <a:solidFill>
                  <a:schemeClr val="tx1">
                    <a:lumMod val="10000"/>
                  </a:schemeClr>
                </a:solidFill>
              </a:rPr>
              <a:t>(top.gif) top left no-</a:t>
            </a:r>
            <a:r>
              <a:rPr lang="en-US" sz="1400" dirty="0" err="1">
                <a:solidFill>
                  <a:schemeClr val="tx1">
                    <a:lumMod val="10000"/>
                  </a:schemeClr>
                </a:solidFill>
              </a:rPr>
              <a:t>repeat,url</a:t>
            </a:r>
            <a:r>
              <a:rPr lang="en-US" sz="1400" dirty="0">
                <a:solidFill>
                  <a:schemeClr val="tx1">
                    <a:lumMod val="10000"/>
                  </a:schemeClr>
                </a:solidFill>
              </a:rPr>
              <a:t>(bottom.gif) bottom left no-repeat;</a:t>
            </a:r>
          </a:p>
          <a:p>
            <a:r>
              <a:rPr lang="en-US" sz="1400" dirty="0">
                <a:solidFill>
                  <a:schemeClr val="tx1">
                    <a:lumMod val="10000"/>
                  </a:schemeClr>
                </a:solidFill>
              </a:rPr>
              <a:t>background-size: 150px 50px;</a:t>
            </a:r>
          </a:p>
        </p:txBody>
      </p:sp>
      <p:sp>
        <p:nvSpPr>
          <p:cNvPr id="7" name="TextBox 6"/>
          <p:cNvSpPr txBox="1"/>
          <p:nvPr/>
        </p:nvSpPr>
        <p:spPr>
          <a:xfrm>
            <a:off x="2801083" y="4958707"/>
            <a:ext cx="3637117"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CSS3 PIE to support legacy IE browsers</a:t>
            </a:r>
          </a:p>
        </p:txBody>
      </p:sp>
    </p:spTree>
    <p:extLst>
      <p:ext uri="{BB962C8B-B14F-4D97-AF65-F5344CB8AC3E}">
        <p14:creationId xmlns:p14="http://schemas.microsoft.com/office/powerpoint/2010/main" val="18298758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Gradients</a:t>
            </a:r>
            <a:endParaRPr lang="en-US" dirty="0"/>
          </a:p>
        </p:txBody>
      </p:sp>
      <p:sp>
        <p:nvSpPr>
          <p:cNvPr id="5" name="Content Placeholder 4"/>
          <p:cNvSpPr>
            <a:spLocks noGrp="1"/>
          </p:cNvSpPr>
          <p:nvPr>
            <p:ph idx="1"/>
          </p:nvPr>
        </p:nvSpPr>
        <p:spPr>
          <a:xfrm>
            <a:off x="457200" y="889000"/>
            <a:ext cx="8229600" cy="1159292"/>
          </a:xfrm>
        </p:spPr>
        <p:txBody>
          <a:bodyPr/>
          <a:lstStyle/>
          <a:p>
            <a:r>
              <a:rPr lang="en-US" i="1" dirty="0" smtClean="0"/>
              <a:t>Emerging</a:t>
            </a:r>
            <a:r>
              <a:rPr lang="en-US" dirty="0" smtClean="0"/>
              <a:t> CSS standard</a:t>
            </a:r>
          </a:p>
          <a:p>
            <a:pPr lvl="1"/>
            <a:r>
              <a:rPr lang="en-US" dirty="0" smtClean="0"/>
              <a:t>But useful and desirable</a:t>
            </a:r>
          </a:p>
          <a:p>
            <a:pPr lvl="1"/>
            <a:r>
              <a:rPr lang="en-US" dirty="0" smtClean="0"/>
              <a:t>Can be “</a:t>
            </a:r>
            <a:r>
              <a:rPr lang="en-US" dirty="0" err="1" smtClean="0"/>
              <a:t>shived</a:t>
            </a:r>
            <a:r>
              <a:rPr lang="en-US" dirty="0" smtClean="0"/>
              <a:t>” to support all browsers</a:t>
            </a:r>
            <a:endParaRPr lang="en-US" dirty="0"/>
          </a:p>
        </p:txBody>
      </p:sp>
      <p:pic>
        <p:nvPicPr>
          <p:cNvPr id="1026" name="Picture 2" descr="webkit gradient"/>
          <p:cNvPicPr>
            <a:picLocks noChangeAspect="1" noChangeArrowheads="1"/>
          </p:cNvPicPr>
          <p:nvPr/>
        </p:nvPicPr>
        <p:blipFill rotWithShape="1">
          <a:blip r:embed="rId3">
            <a:extLst>
              <a:ext uri="{28A0092B-C50C-407E-A947-70E740481C1C}">
                <a14:useLocalDpi xmlns:a14="http://schemas.microsoft.com/office/drawing/2010/main" val="0"/>
              </a:ext>
            </a:extLst>
          </a:blip>
          <a:srcRect t="11719" b="14063"/>
          <a:stretch/>
        </p:blipFill>
        <p:spPr bwMode="auto">
          <a:xfrm>
            <a:off x="1295400" y="2424907"/>
            <a:ext cx="5852160" cy="1131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refox gradient"/>
          <p:cNvPicPr>
            <a:picLocks noChangeAspect="1" noChangeArrowheads="1"/>
          </p:cNvPicPr>
          <p:nvPr/>
        </p:nvPicPr>
        <p:blipFill rotWithShape="1">
          <a:blip r:embed="rId4">
            <a:extLst>
              <a:ext uri="{28A0092B-C50C-407E-A947-70E740481C1C}">
                <a14:useLocalDpi xmlns:a14="http://schemas.microsoft.com/office/drawing/2010/main" val="0"/>
              </a:ext>
            </a:extLst>
          </a:blip>
          <a:srcRect l="17867" t="11388" r="15890" b="15055"/>
          <a:stretch/>
        </p:blipFill>
        <p:spPr bwMode="auto">
          <a:xfrm>
            <a:off x="1297243" y="3619500"/>
            <a:ext cx="4391891"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9625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a:xfrm>
            <a:off x="457200" y="1079500"/>
            <a:ext cx="8229600" cy="764312"/>
          </a:xfrm>
        </p:spPr>
        <p:txBody>
          <a:bodyPr/>
          <a:lstStyle/>
          <a:p>
            <a:r>
              <a:rPr lang="en-US" dirty="0" smtClean="0"/>
              <a:t>Target styles to specific devices…</a:t>
            </a:r>
          </a:p>
          <a:p>
            <a:pPr lvl="1"/>
            <a:r>
              <a:rPr lang="en-US" dirty="0" smtClean="0"/>
              <a:t>And features!</a:t>
            </a:r>
            <a:endParaRPr lang="en-US" dirty="0"/>
          </a:p>
        </p:txBody>
      </p:sp>
      <p:sp>
        <p:nvSpPr>
          <p:cNvPr id="4" name="Text Placeholder 3"/>
          <p:cNvSpPr>
            <a:spLocks noGrp="1"/>
          </p:cNvSpPr>
          <p:nvPr>
            <p:ph type="body" sz="quarter" idx="10"/>
          </p:nvPr>
        </p:nvSpPr>
        <p:spPr>
          <a:xfrm>
            <a:off x="457200" y="2286000"/>
            <a:ext cx="8229600" cy="2349500"/>
          </a:xfrm>
        </p:spPr>
        <p:txBody>
          <a:bodyPr>
            <a:normAutofit/>
          </a:bodyPr>
          <a:lstStyle/>
          <a:p>
            <a:r>
              <a:rPr lang="en-US" sz="1200" dirty="0">
                <a:solidFill>
                  <a:schemeClr val="tx1">
                    <a:lumMod val="10000"/>
                  </a:schemeClr>
                </a:solidFill>
              </a:rPr>
              <a:t>/*These two rules do the same thing*/</a:t>
            </a:r>
          </a:p>
          <a:p>
            <a:r>
              <a:rPr lang="en-US" sz="1200" dirty="0">
                <a:solidFill>
                  <a:schemeClr val="tx1">
                    <a:lumMod val="10000"/>
                  </a:schemeClr>
                </a:solidFill>
              </a:rPr>
              <a:t>@media all and </a:t>
            </a:r>
            <a:r>
              <a:rPr lang="en-US" sz="1200" b="1" dirty="0">
                <a:solidFill>
                  <a:schemeClr val="tx1">
                    <a:lumMod val="10000"/>
                  </a:schemeClr>
                </a:solidFill>
              </a:rPr>
              <a:t>(min-width:500px) </a:t>
            </a:r>
            <a:r>
              <a:rPr lang="en-US" sz="1200" dirty="0">
                <a:solidFill>
                  <a:schemeClr val="tx1">
                    <a:lumMod val="10000"/>
                  </a:schemeClr>
                </a:solidFill>
              </a:rPr>
              <a:t>{ … } </a:t>
            </a:r>
          </a:p>
          <a:p>
            <a:r>
              <a:rPr lang="en-US" sz="1200" dirty="0">
                <a:solidFill>
                  <a:schemeClr val="tx1">
                    <a:lumMod val="10000"/>
                  </a:schemeClr>
                </a:solidFill>
              </a:rPr>
              <a:t>@media </a:t>
            </a:r>
            <a:r>
              <a:rPr lang="en-US" sz="1200" b="1" dirty="0">
                <a:solidFill>
                  <a:schemeClr val="tx1">
                    <a:lumMod val="10000"/>
                  </a:schemeClr>
                </a:solidFill>
              </a:rPr>
              <a:t>(min-width:500px) </a:t>
            </a:r>
            <a:r>
              <a:rPr lang="en-US" sz="1200" dirty="0">
                <a:solidFill>
                  <a:schemeClr val="tx1">
                    <a:lumMod val="10000"/>
                  </a:schemeClr>
                </a:solidFill>
              </a:rPr>
              <a:t>{ … }</a:t>
            </a:r>
          </a:p>
          <a:p>
            <a:endParaRPr lang="en-US" sz="1200" dirty="0">
              <a:solidFill>
                <a:schemeClr val="tx1">
                  <a:lumMod val="10000"/>
                </a:schemeClr>
              </a:solidFill>
            </a:endParaRPr>
          </a:p>
          <a:p>
            <a:r>
              <a:rPr lang="en-US" sz="1200" dirty="0">
                <a:solidFill>
                  <a:schemeClr val="tx1">
                    <a:lumMod val="10000"/>
                  </a:schemeClr>
                </a:solidFill>
              </a:rPr>
              <a:t>/*Multiple conditions*/</a:t>
            </a:r>
          </a:p>
          <a:p>
            <a:r>
              <a:rPr lang="en-US" sz="1200" dirty="0">
                <a:solidFill>
                  <a:schemeClr val="tx1">
                    <a:lumMod val="10000"/>
                  </a:schemeClr>
                </a:solidFill>
              </a:rPr>
              <a:t>@media </a:t>
            </a:r>
            <a:r>
              <a:rPr lang="en-US" sz="1200" b="1" dirty="0">
                <a:solidFill>
                  <a:schemeClr val="tx1">
                    <a:lumMod val="10000"/>
                  </a:schemeClr>
                </a:solidFill>
              </a:rPr>
              <a:t>screen and (min-width: 600px) and (max-width: 900px) </a:t>
            </a:r>
            <a:r>
              <a:rPr lang="en-US" sz="1200" dirty="0">
                <a:solidFill>
                  <a:schemeClr val="tx1">
                    <a:lumMod val="10000"/>
                  </a:schemeClr>
                </a:solidFill>
              </a:rPr>
              <a:t>{</a:t>
            </a:r>
          </a:p>
          <a:p>
            <a:r>
              <a:rPr lang="en-US" sz="1200" dirty="0">
                <a:solidFill>
                  <a:schemeClr val="tx1">
                    <a:lumMod val="10000"/>
                  </a:schemeClr>
                </a:solidFill>
              </a:rPr>
              <a:t>  .class {</a:t>
            </a:r>
          </a:p>
          <a:p>
            <a:r>
              <a:rPr lang="en-US" sz="1200" dirty="0">
                <a:solidFill>
                  <a:schemeClr val="tx1">
                    <a:lumMod val="10000"/>
                  </a:schemeClr>
                </a:solidFill>
              </a:rPr>
              <a:t>    background: #333;</a:t>
            </a:r>
          </a:p>
          <a:p>
            <a:r>
              <a:rPr lang="en-US" sz="1200" dirty="0">
                <a:solidFill>
                  <a:schemeClr val="tx1">
                    <a:lumMod val="10000"/>
                  </a:schemeClr>
                </a:solidFill>
              </a:rPr>
              <a:t>  }</a:t>
            </a:r>
          </a:p>
          <a:p>
            <a:r>
              <a:rPr lang="en-US" sz="1200" dirty="0">
                <a:solidFill>
                  <a:schemeClr val="tx1">
                    <a:lumMod val="10000"/>
                  </a:schemeClr>
                </a:solidFill>
              </a:rPr>
              <a:t>}</a:t>
            </a:r>
          </a:p>
        </p:txBody>
      </p:sp>
    </p:spTree>
    <p:extLst>
      <p:ext uri="{BB962C8B-B14F-4D97-AF65-F5344CB8AC3E}">
        <p14:creationId xmlns:p14="http://schemas.microsoft.com/office/powerpoint/2010/main" val="3432506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Tomorrow Land (aka Mobile)</a:t>
            </a:r>
            <a:br>
              <a:rPr lang="en-US" sz="3200" dirty="0" smtClean="0"/>
            </a:br>
            <a:endParaRPr lang="en-US" sz="3200" dirty="0"/>
          </a:p>
        </p:txBody>
      </p:sp>
      <p:graphicFrame>
        <p:nvGraphicFramePr>
          <p:cNvPr id="4" name="Content Placeholder 9"/>
          <p:cNvGraphicFramePr>
            <a:graphicFrameLocks noGrp="1"/>
          </p:cNvGraphicFramePr>
          <p:nvPr>
            <p:ph idx="1"/>
            <p:extLst>
              <p:ext uri="{D42A27DB-BD31-4B8C-83A1-F6EECF244321}">
                <p14:modId xmlns:p14="http://schemas.microsoft.com/office/powerpoint/2010/main" val="1982862253"/>
              </p:ext>
            </p:extLst>
          </p:nvPr>
        </p:nvGraphicFramePr>
        <p:xfrm>
          <a:off x="457200" y="723902"/>
          <a:ext cx="7581900" cy="5029200"/>
        </p:xfrm>
        <a:graphic>
          <a:graphicData uri="http://schemas.openxmlformats.org/drawingml/2006/table">
            <a:tbl>
              <a:tblPr firstRow="1" bandRow="1">
                <a:tableStyleId>{5C22544A-7EE6-4342-B048-85BDC9FD1C3A}</a:tableStyleId>
              </a:tblPr>
              <a:tblGrid>
                <a:gridCol w="1895475"/>
                <a:gridCol w="1895475"/>
                <a:gridCol w="1895475"/>
                <a:gridCol w="1895475"/>
              </a:tblGrid>
              <a:tr h="650240">
                <a:tc>
                  <a:txBody>
                    <a:bodyPr/>
                    <a:lstStyle/>
                    <a:p>
                      <a:endParaRPr lang="en-US" sz="1800" dirty="0"/>
                    </a:p>
                  </a:txBody>
                  <a:tcPr marL="68598" marR="68598" marT="38100" marB="38100"/>
                </a:tc>
                <a:tc>
                  <a:txBody>
                    <a:bodyPr/>
                    <a:lstStyle/>
                    <a:p>
                      <a:pPr algn="ctr"/>
                      <a:r>
                        <a:rPr lang="en-US" sz="1500" dirty="0" err="1" smtClean="0"/>
                        <a:t>iOS</a:t>
                      </a:r>
                      <a:endParaRPr lang="en-US" sz="1500" dirty="0"/>
                    </a:p>
                  </a:txBody>
                  <a:tcPr marL="68598" marR="68598" marT="38100" marB="38100"/>
                </a:tc>
                <a:tc>
                  <a:txBody>
                    <a:bodyPr/>
                    <a:lstStyle/>
                    <a:p>
                      <a:pPr algn="ctr"/>
                      <a:r>
                        <a:rPr lang="en-CA" sz="1800" dirty="0" smtClean="0">
                          <a:latin typeface="Segoe UI" pitchFamily="34" charset="0"/>
                          <a:ea typeface="Segoe UI" pitchFamily="34" charset="0"/>
                          <a:cs typeface="Segoe UI" pitchFamily="34" charset="0"/>
                        </a:rPr>
                        <a:t>Android</a:t>
                      </a:r>
                      <a:endParaRPr lang="en-CA" sz="1800" dirty="0">
                        <a:latin typeface="Segoe UI" pitchFamily="34" charset="0"/>
                        <a:ea typeface="Segoe UI" pitchFamily="34" charset="0"/>
                        <a:cs typeface="Segoe UI" pitchFamily="34" charset="0"/>
                      </a:endParaRPr>
                    </a:p>
                  </a:txBody>
                  <a:tcPr/>
                </a:tc>
                <a:tc>
                  <a:txBody>
                    <a:bodyPr/>
                    <a:lstStyle/>
                    <a:p>
                      <a:pPr algn="ctr"/>
                      <a:r>
                        <a:rPr lang="en-CA" sz="1800" dirty="0" smtClean="0">
                          <a:latin typeface="Segoe UI" pitchFamily="34" charset="0"/>
                          <a:ea typeface="Segoe UI" pitchFamily="34" charset="0"/>
                          <a:cs typeface="Segoe UI" pitchFamily="34" charset="0"/>
                        </a:rPr>
                        <a:t>Windows Phone (ie9)</a:t>
                      </a:r>
                      <a:endParaRPr lang="en-CA" sz="1800" dirty="0">
                        <a:latin typeface="Segoe UI" pitchFamily="34" charset="0"/>
                        <a:ea typeface="Segoe UI" pitchFamily="34" charset="0"/>
                        <a:cs typeface="Segoe UI" pitchFamily="34" charset="0"/>
                      </a:endParaRPr>
                    </a:p>
                  </a:txBody>
                  <a:tcPr/>
                </a:tc>
              </a:tr>
              <a:tr h="304800">
                <a:tc>
                  <a:txBody>
                    <a:bodyPr/>
                    <a:lstStyle/>
                    <a:p>
                      <a:r>
                        <a:rPr lang="en-US" sz="1500" dirty="0" err="1" smtClean="0"/>
                        <a:t>Geolocation</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r>
              <a:tr h="304800">
                <a:tc>
                  <a:txBody>
                    <a:bodyPr/>
                    <a:lstStyle/>
                    <a:p>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Offline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Local</a:t>
                      </a:r>
                      <a:r>
                        <a:rPr lang="en-US" sz="1500" baseline="0" dirty="0" smtClean="0"/>
                        <a:t> Storage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Video/Audio</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Canvas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70840">
                <a:tc>
                  <a:txBody>
                    <a:bodyPr/>
                    <a:lstStyle/>
                    <a:p>
                      <a:r>
                        <a:rPr lang="en-US" sz="1500" dirty="0" smtClean="0"/>
                        <a:t>SVG</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370840">
                <a:tc>
                  <a:txBody>
                    <a:bodyPr/>
                    <a:lstStyle/>
                    <a:p>
                      <a:r>
                        <a:rPr lang="en-US" sz="1500" dirty="0" err="1" smtClean="0"/>
                        <a:t>WebSQL</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800" dirty="0"/>
                    </a:p>
                  </a:txBody>
                  <a:tcPr/>
                </a:tc>
              </a:tr>
              <a:tr h="370840">
                <a:tc>
                  <a:txBody>
                    <a:bodyPr/>
                    <a:lstStyle/>
                    <a:p>
                      <a:r>
                        <a:rPr lang="en-US" sz="1500" dirty="0" smtClean="0"/>
                        <a:t>Gradients*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533400">
                <a:tc>
                  <a:txBody>
                    <a:bodyPr/>
                    <a:lstStyle/>
                    <a:p>
                      <a:r>
                        <a:rPr lang="en-US" sz="1500" dirty="0" smtClean="0"/>
                        <a:t>CSS3 Animations*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370840">
                <a:tc>
                  <a:txBody>
                    <a:bodyPr/>
                    <a:lstStyle/>
                    <a:p>
                      <a:r>
                        <a:rPr lang="en-US" sz="1500" dirty="0" smtClean="0"/>
                        <a:t>Text Shadows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800" dirty="0"/>
                    </a:p>
                  </a:txBody>
                  <a:tcPr/>
                </a:tc>
              </a:tr>
              <a:tr h="533400">
                <a:tc>
                  <a:txBody>
                    <a:bodyPr/>
                    <a:lstStyle/>
                    <a:p>
                      <a:r>
                        <a:rPr lang="en-US" sz="1500" dirty="0" smtClean="0"/>
                        <a:t>CSS3 Transforms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CA" sz="1800" dirty="0">
                        <a:latin typeface="Segoe UI" pitchFamily="34" charset="0"/>
                        <a:ea typeface="Segoe UI" pitchFamily="34" charset="0"/>
                        <a:cs typeface="Segoe UI" pitchFamily="34" charset="0"/>
                      </a:endParaRPr>
                    </a:p>
                  </a:txBody>
                  <a:tcPr/>
                </a:tc>
                <a:tc>
                  <a:txBody>
                    <a:bodyPr/>
                    <a:lstStyle/>
                    <a:p>
                      <a:pPr algn="ctr"/>
                      <a:endParaRPr lang="en-US" sz="1800" dirty="0"/>
                    </a:p>
                  </a:txBody>
                  <a:tcPr/>
                </a:tc>
              </a:tr>
            </a:tbl>
          </a:graphicData>
        </a:graphic>
      </p:graphicFrame>
    </p:spTree>
    <p:extLst>
      <p:ext uri="{BB962C8B-B14F-4D97-AF65-F5344CB8AC3E}">
        <p14:creationId xmlns:p14="http://schemas.microsoft.com/office/powerpoint/2010/main" val="17161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1807675"/>
            <a:ext cx="7026250" cy="1795577"/>
          </a:xfrm>
          <a:prstGeom prst="rect">
            <a:avLst/>
          </a:prstGeom>
          <a:noFill/>
        </p:spPr>
        <p:txBody>
          <a:bodyPr wrap="square" lIns="71332" tIns="35666" rIns="71332" bIns="35666" rtlCol="0">
            <a:spAutoFit/>
          </a:bodyPr>
          <a:lstStyle/>
          <a:p>
            <a:r>
              <a:rPr lang="en-US" sz="5600" dirty="0"/>
              <a:t>which </a:t>
            </a:r>
            <a:r>
              <a:rPr lang="en-US" sz="5600" dirty="0">
                <a:solidFill>
                  <a:srgbClr val="FF9933"/>
                </a:solidFill>
              </a:rPr>
              <a:t>HTML5</a:t>
            </a:r>
            <a:r>
              <a:rPr lang="en-US" sz="5600" dirty="0"/>
              <a:t>/</a:t>
            </a:r>
            <a:r>
              <a:rPr lang="en-US" sz="5600" dirty="0">
                <a:solidFill>
                  <a:schemeClr val="accent1">
                    <a:lumMod val="40000"/>
                    <a:lumOff val="60000"/>
                  </a:schemeClr>
                </a:solidFill>
              </a:rPr>
              <a:t>CSS3</a:t>
            </a:r>
            <a:r>
              <a:rPr lang="en-US" sz="5600" dirty="0"/>
              <a:t> technique will you try?</a:t>
            </a:r>
          </a:p>
        </p:txBody>
      </p:sp>
    </p:spTree>
    <p:extLst>
      <p:ext uri="{BB962C8B-B14F-4D97-AF65-F5344CB8AC3E}">
        <p14:creationId xmlns:p14="http://schemas.microsoft.com/office/powerpoint/2010/main" val="82980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smtClean="0"/>
              <a:t>resources</a:t>
            </a:r>
            <a:endParaRPr lang="en-CA" dirty="0"/>
          </a:p>
        </p:txBody>
      </p:sp>
      <p:sp>
        <p:nvSpPr>
          <p:cNvPr id="4" name="Content Placeholder 3"/>
          <p:cNvSpPr>
            <a:spLocks noGrp="1"/>
          </p:cNvSpPr>
          <p:nvPr>
            <p:ph idx="1"/>
          </p:nvPr>
        </p:nvSpPr>
        <p:spPr/>
        <p:txBody>
          <a:bodyPr>
            <a:normAutofit fontScale="92500" lnSpcReduction="10000"/>
          </a:bodyPr>
          <a:lstStyle/>
          <a:p>
            <a:r>
              <a:rPr lang="en-CA" dirty="0" smtClean="0"/>
              <a:t>HTML5 Doctor – A </a:t>
            </a:r>
            <a:r>
              <a:rPr lang="en-CA" dirty="0"/>
              <a:t>great resource for learning HTML5.</a:t>
            </a:r>
            <a:br>
              <a:rPr lang="en-CA" dirty="0"/>
            </a:br>
            <a:r>
              <a:rPr lang="en-CA" dirty="0" smtClean="0">
                <a:hlinkClick r:id="rId2"/>
              </a:rPr>
              <a:t>http://bit.lypLzbFf</a:t>
            </a:r>
            <a:endParaRPr lang="en-CA" dirty="0" smtClean="0"/>
          </a:p>
          <a:p>
            <a:r>
              <a:rPr lang="en-US" dirty="0"/>
              <a:t>HTML 5 Cheat Sheet – A great quick guide to HTML 5 as a printable </a:t>
            </a:r>
            <a:r>
              <a:rPr lang="en-US" dirty="0" smtClean="0"/>
              <a:t>PDF.</a:t>
            </a:r>
            <a:r>
              <a:rPr lang="en-CA" dirty="0" smtClean="0"/>
              <a:t> </a:t>
            </a:r>
            <a:br>
              <a:rPr lang="en-CA" dirty="0" smtClean="0"/>
            </a:br>
            <a:r>
              <a:rPr lang="en-CA" dirty="0" smtClean="0">
                <a:hlinkClick r:id="rId3"/>
              </a:rPr>
              <a:t>bit.ly/o1CIDE</a:t>
            </a:r>
            <a:endParaRPr lang="en-CA" dirty="0" smtClean="0"/>
          </a:p>
          <a:p>
            <a:r>
              <a:rPr lang="en-CA" dirty="0" smtClean="0"/>
              <a:t>HTML5 Demos – A </a:t>
            </a:r>
            <a:r>
              <a:rPr lang="en-CA" dirty="0"/>
              <a:t>great selection of HTML5 Demos.</a:t>
            </a:r>
            <a:br>
              <a:rPr lang="en-CA" dirty="0"/>
            </a:br>
            <a:r>
              <a:rPr lang="en-CA" dirty="0" smtClean="0">
                <a:hlinkClick r:id="rId4"/>
              </a:rPr>
              <a:t>bit.ly/</a:t>
            </a:r>
            <a:r>
              <a:rPr lang="en-CA" dirty="0" err="1" smtClean="0">
                <a:hlinkClick r:id="rId4"/>
              </a:rPr>
              <a:t>pwWCoJ</a:t>
            </a:r>
            <a:endParaRPr lang="en-CA" dirty="0" smtClean="0"/>
          </a:p>
          <a:p>
            <a:r>
              <a:rPr lang="en-CA" dirty="0" smtClean="0"/>
              <a:t>HTML5 Rocks – </a:t>
            </a:r>
            <a:r>
              <a:rPr lang="en-CA" dirty="0"/>
              <a:t>Various samples and demo code.</a:t>
            </a:r>
            <a:br>
              <a:rPr lang="en-CA" dirty="0"/>
            </a:br>
            <a:r>
              <a:rPr lang="en-CA" dirty="0" smtClean="0">
                <a:hlinkClick r:id="rId5"/>
              </a:rPr>
              <a:t>bit.ly/</a:t>
            </a:r>
            <a:r>
              <a:rPr lang="en-CA" dirty="0" err="1" smtClean="0">
                <a:hlinkClick r:id="rId5"/>
              </a:rPr>
              <a:t>obtwLz</a:t>
            </a:r>
            <a:endParaRPr lang="en-CA" dirty="0" smtClean="0"/>
          </a:p>
          <a:p>
            <a:endParaRPr lang="en-CA" dirty="0" smtClean="0"/>
          </a:p>
        </p:txBody>
      </p:sp>
      <p:pic>
        <p:nvPicPr>
          <p:cNvPr id="5" name="Picture 4" descr="Demo Reverse.png"/>
          <p:cNvPicPr>
            <a:picLocks noChangeAspect="1"/>
          </p:cNvPicPr>
          <p:nvPr/>
        </p:nvPicPr>
        <p:blipFill>
          <a:blip r:embed="rId6" cstate="print"/>
          <a:stretch>
            <a:fillRect/>
          </a:stretch>
        </p:blipFill>
        <p:spPr>
          <a:xfrm>
            <a:off x="7943792" y="260839"/>
            <a:ext cx="857308" cy="763200"/>
          </a:xfrm>
          <a:prstGeom prst="rect">
            <a:avLst/>
          </a:prstGeom>
          <a:noFill/>
          <a:ln>
            <a:noFill/>
          </a:ln>
        </p:spPr>
      </p:pic>
    </p:spTree>
    <p:extLst>
      <p:ext uri="{BB962C8B-B14F-4D97-AF65-F5344CB8AC3E}">
        <p14:creationId xmlns:p14="http://schemas.microsoft.com/office/powerpoint/2010/main" val="16380328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Brandon </a:t>
            </a:r>
            <a:r>
              <a:rPr lang="en-US" sz="2400" dirty="0" err="1" smtClean="0"/>
              <a:t>Satrom</a:t>
            </a:r>
            <a:endParaRPr lang="en-US" sz="2400" dirty="0" smtClean="0"/>
          </a:p>
          <a:p>
            <a:r>
              <a:rPr lang="en-US" sz="2400" dirty="0" smtClean="0"/>
              <a:t>Austin, TX (aka, TBFCOTP)</a:t>
            </a:r>
          </a:p>
          <a:p>
            <a:r>
              <a:rPr lang="en-US" sz="2400" dirty="0" smtClean="0"/>
              <a:t>2 Children</a:t>
            </a:r>
          </a:p>
          <a:p>
            <a:r>
              <a:rPr lang="en-US" sz="2400" dirty="0" smtClean="0"/>
              <a:t>3 Wives</a:t>
            </a:r>
          </a:p>
          <a:p>
            <a:r>
              <a:rPr lang="en-US" sz="2400" dirty="0" smtClean="0"/>
              <a:t>Product Manager, Kendo UI</a:t>
            </a:r>
          </a:p>
          <a:p>
            <a:r>
              <a:rPr lang="en-US" sz="2400" dirty="0" smtClean="0"/>
              <a:t>Once considered Windows</a:t>
            </a:r>
          </a:p>
          <a:p>
            <a:pPr marL="0" indent="0">
              <a:buNone/>
            </a:pPr>
            <a:r>
              <a:rPr lang="en-US" sz="2400" dirty="0"/>
              <a:t>	</a:t>
            </a:r>
            <a:r>
              <a:rPr lang="en-US" sz="2400" dirty="0" smtClean="0"/>
              <a:t>Workflow Foundation “fun”</a:t>
            </a:r>
          </a:p>
          <a:p>
            <a:endParaRPr lang="en-US" sz="2400" dirty="0" smtClean="0"/>
          </a:p>
        </p:txBody>
      </p:sp>
      <p:pic>
        <p:nvPicPr>
          <p:cNvPr id="4" name="Picture 3" descr="brand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14300"/>
            <a:ext cx="1312356" cy="1968534"/>
          </a:xfrm>
          <a:prstGeom prst="rect">
            <a:avLst/>
          </a:prstGeom>
        </p:spPr>
      </p:pic>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705100"/>
            <a:ext cx="4038600" cy="267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0358286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Road Map</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77288407"/>
              </p:ext>
            </p:extLst>
          </p:nvPr>
        </p:nvGraphicFramePr>
        <p:xfrm>
          <a:off x="457200" y="1333500"/>
          <a:ext cx="8229600" cy="3771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3999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Should…</a:t>
            </a:r>
            <a:endParaRPr lang="en-US" dirty="0"/>
          </a:p>
        </p:txBody>
      </p:sp>
      <p:sp>
        <p:nvSpPr>
          <p:cNvPr id="3" name="Content Placeholder 2"/>
          <p:cNvSpPr>
            <a:spLocks noGrp="1"/>
          </p:cNvSpPr>
          <p:nvPr>
            <p:ph idx="1"/>
          </p:nvPr>
        </p:nvSpPr>
        <p:spPr/>
        <p:txBody>
          <a:bodyPr/>
          <a:lstStyle/>
          <a:p>
            <a:r>
              <a:rPr lang="en-US" dirty="0" smtClean="0"/>
              <a:t>Learn a TON about HTML5</a:t>
            </a:r>
          </a:p>
          <a:p>
            <a:r>
              <a:rPr lang="en-US" dirty="0" smtClean="0"/>
              <a:t>Leave With Confidence</a:t>
            </a:r>
          </a:p>
          <a:p>
            <a:r>
              <a:rPr lang="en-US" dirty="0" smtClean="0"/>
              <a:t>Sound Smart In Conversations</a:t>
            </a:r>
          </a:p>
          <a:p>
            <a:r>
              <a:rPr lang="en-US" dirty="0" smtClean="0"/>
              <a:t>Follow Me On Twitter @</a:t>
            </a:r>
            <a:r>
              <a:rPr lang="en-US" dirty="0" err="1" smtClean="0"/>
              <a:t>burkeholland</a:t>
            </a:r>
            <a:endParaRPr lang="en-US" dirty="0" smtClean="0"/>
          </a:p>
          <a:p>
            <a:r>
              <a:rPr lang="en-US" dirty="0" smtClean="0"/>
              <a:t>Follow Brandon On Twitter @</a:t>
            </a:r>
            <a:r>
              <a:rPr lang="en-US" dirty="0" err="1" smtClean="0"/>
              <a:t>burkeholland</a:t>
            </a:r>
            <a:endParaRPr lang="en-US" dirty="0" smtClean="0"/>
          </a:p>
          <a:p>
            <a:r>
              <a:rPr lang="en-US" dirty="0" smtClean="0"/>
              <a:t>Try Kendo UI! </a:t>
            </a:r>
            <a:r>
              <a:rPr lang="en-US" dirty="0" err="1" smtClean="0">
                <a:hlinkClick r:id="rId2"/>
              </a:rPr>
              <a:t>kendoui.com</a:t>
            </a:r>
            <a:endParaRPr lang="en-US" dirty="0" smtClean="0"/>
          </a:p>
        </p:txBody>
      </p:sp>
    </p:spTree>
    <p:extLst>
      <p:ext uri="{BB962C8B-B14F-4D97-AF65-F5344CB8AC3E}">
        <p14:creationId xmlns:p14="http://schemas.microsoft.com/office/powerpoint/2010/main" val="2155370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dontalway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469900"/>
            <a:ext cx="3810000" cy="4772025"/>
          </a:xfrm>
          <a:prstGeom prst="rect">
            <a:avLst/>
          </a:prstGeom>
        </p:spPr>
      </p:pic>
    </p:spTree>
    <p:extLst>
      <p:ext uri="{BB962C8B-B14F-4D97-AF65-F5344CB8AC3E}">
        <p14:creationId xmlns:p14="http://schemas.microsoft.com/office/powerpoint/2010/main" val="8354704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er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a:majorFont>
        <a:latin typeface="Segoe Semibold"/>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3.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http://www.w3.org/XML/1998/namespace"/>
    <ds:schemaRef ds:uri="230e9df3-be65-4c73-a93b-d1236ebd677e"/>
    <ds:schemaRef ds:uri="http://schemas.microsoft.com/office/2006/metadata/properties"/>
    <ds:schemaRef ds:uri="http://purl.org/dc/elements/1.1/"/>
    <ds:schemaRef ds:uri="http://purl.org/dc/dcmitype/"/>
    <ds:schemaRef ds:uri="http://schemas.microsoft.com/office/infopath/2007/PartnerControls"/>
    <ds:schemaRef ds:uri="ae5bcba0-36dd-47c5-a935-559f6a74fc2f"/>
    <ds:schemaRef ds:uri="http://purl.org/dc/terms/"/>
  </ds:schemaRefs>
</ds:datastoreItem>
</file>

<file path=docProps/app.xml><?xml version="1.0" encoding="utf-8"?>
<Properties xmlns="http://schemas.openxmlformats.org/officeDocument/2006/extended-properties" xmlns:vt="http://schemas.openxmlformats.org/officeDocument/2006/docPropsVTypes">
  <Template>merge</Template>
  <TotalTime>0</TotalTime>
  <Words>3723</Words>
  <Application>Microsoft Macintosh PowerPoint</Application>
  <PresentationFormat>On-screen Show (16:10)</PresentationFormat>
  <Paragraphs>688</Paragraphs>
  <Slides>55</Slides>
  <Notes>39</Notes>
  <HiddenSlides>0</HiddenSlides>
  <MMClips>1</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merge</vt:lpstr>
      <vt:lpstr>Custom Design</vt:lpstr>
      <vt:lpstr>HTML5 Techniques You Can Use Today </vt:lpstr>
      <vt:lpstr>12 Rounds With HTML5</vt:lpstr>
      <vt:lpstr>HTML5 IN ALL CAPS</vt:lpstr>
      <vt:lpstr>PowerPoint Presentation</vt:lpstr>
      <vt:lpstr>Your Hosts</vt:lpstr>
      <vt:lpstr>Your Hosts</vt:lpstr>
      <vt:lpstr>Workshop Road Map</vt:lpstr>
      <vt:lpstr>You Should…</vt:lpstr>
      <vt:lpstr>PowerPoint Presentation</vt:lpstr>
      <vt:lpstr>PowerPoint Presentation</vt:lpstr>
      <vt:lpstr>HTML4 = Rough Guide</vt:lpstr>
      <vt:lpstr>How is the web evolving?</vt:lpstr>
      <vt:lpstr>PowerPoint Presentation</vt:lpstr>
      <vt:lpstr>PowerPoint Presentation</vt:lpstr>
      <vt:lpstr>PowerPoint Presentation</vt:lpstr>
      <vt:lpstr>PowerPoint Presentation</vt:lpstr>
      <vt:lpstr>How To Spot HTML5</vt:lpstr>
      <vt:lpstr>IE9 offers support for the most relevant, real-world web patterns that developers are using today as well as the HTML5 patterns we expect to become more mainstream.”</vt:lpstr>
      <vt:lpstr>PowerPoint Presentation</vt:lpstr>
      <vt:lpstr>PowerPoint Presentation</vt:lpstr>
      <vt:lpstr>PowerPoint Presentation</vt:lpstr>
      <vt:lpstr>Browser Prefixes</vt:lpstr>
      <vt:lpstr>PowerPoint Presentation</vt:lpstr>
      <vt:lpstr>What is usable today?</vt:lpstr>
      <vt:lpstr>Adoption Strategies</vt:lpstr>
      <vt:lpstr>Adoption Strategies</vt:lpstr>
      <vt:lpstr>PowerPoint Presentation</vt:lpstr>
      <vt:lpstr>Adoption Strategies</vt:lpstr>
      <vt:lpstr>progressive enhancement graceful degradation</vt:lpstr>
      <vt:lpstr>PowerPoint Presentation</vt:lpstr>
      <vt:lpstr>PowerPoint Presentation</vt:lpstr>
      <vt:lpstr>Adoption Strategies</vt:lpstr>
      <vt:lpstr>PowerPoint Presentation</vt:lpstr>
      <vt:lpstr>Enriching VS Experience</vt:lpstr>
      <vt:lpstr>Older Browsers</vt:lpstr>
      <vt:lpstr>Modernizr</vt:lpstr>
      <vt:lpstr>PowerPoint Presentation</vt:lpstr>
      <vt:lpstr>Semantic Tags</vt:lpstr>
      <vt:lpstr>Video &amp; Audio</vt:lpstr>
      <vt:lpstr>Geolocation</vt:lpstr>
      <vt:lpstr>Local Storage</vt:lpstr>
      <vt:lpstr>HTML5 Forms</vt:lpstr>
      <vt:lpstr>SVG &amp; Canvas</vt:lpstr>
      <vt:lpstr>Canvas for IE6/7/8</vt:lpstr>
      <vt:lpstr>PowerPoint Presentation</vt:lpstr>
      <vt:lpstr>CSS3 Selectors</vt:lpstr>
      <vt:lpstr>CSS3 Color</vt:lpstr>
      <vt:lpstr>Custom Fonts</vt:lpstr>
      <vt:lpstr>Web Font Providers</vt:lpstr>
      <vt:lpstr>Borders &amp; Backgrounds</vt:lpstr>
      <vt:lpstr>Gradients</vt:lpstr>
      <vt:lpstr>Media Queries</vt:lpstr>
      <vt:lpstr>Tomorrow Land (aka Mobile) </vt:lpstr>
      <vt:lpstr>PowerPoint Presentation</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2011-10-06T15:51:17Z</dcterms:created>
  <dcterms:modified xsi:type="dcterms:W3CDTF">2012-03-07T01:45:39Z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